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8" r:id="rId2"/>
    <p:sldId id="295" r:id="rId3"/>
    <p:sldId id="296" r:id="rId4"/>
    <p:sldId id="297" r:id="rId5"/>
    <p:sldId id="298" r:id="rId6"/>
    <p:sldId id="293" r:id="rId7"/>
    <p:sldId id="28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удова Анна Андреевна" initials="ПАА" lastIdx="5" clrIdx="0">
    <p:extLst>
      <p:ext uri="{19B8F6BF-5375-455C-9EA6-DF929625EA0E}">
        <p15:presenceInfo xmlns:p15="http://schemas.microsoft.com/office/powerpoint/2012/main" userId="S-1-5-21-1853684183-4003457568-1220029711-198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19E"/>
    <a:srgbClr val="FBFBFB"/>
    <a:srgbClr val="CC99FF"/>
    <a:srgbClr val="FFFFFF"/>
    <a:srgbClr val="FF33CC"/>
    <a:srgbClr val="8CAECD"/>
    <a:srgbClr val="00B050"/>
    <a:srgbClr val="0070C0"/>
    <a:srgbClr val="3E4E95"/>
    <a:srgbClr val="48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6" autoAdjust="0"/>
    <p:restoredTop sz="94607" autoAdjust="0"/>
  </p:normalViewPr>
  <p:slideViewPr>
    <p:cSldViewPr snapToGrid="0">
      <p:cViewPr>
        <p:scale>
          <a:sx n="60" d="100"/>
          <a:sy n="60" d="100"/>
        </p:scale>
        <p:origin x="372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CE421-EB75-4018-BAA5-39A6C20BFA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C8EABC-0075-47F2-8EA1-D6E34E3CCFAA}">
      <dgm:prSet custT="1"/>
      <dgm:spPr>
        <a:solidFill>
          <a:srgbClr val="3E4E95"/>
        </a:solidFill>
        <a:ln>
          <a:noFill/>
        </a:ln>
      </dgm:spPr>
      <dgm:t>
        <a:bodyPr/>
        <a:lstStyle/>
        <a:p>
          <a:r>
            <a: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Жилищное строительство в долгосрочной перспективе</a:t>
          </a:r>
          <a:endParaRPr lang="ru-RU" sz="1700" b="1" i="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26D059-6601-4CF6-BBFF-DA52D56648C2}" type="parTrans" cxnId="{A922CCD3-25C6-46E0-9F42-FA1A5802A2A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A7162E7-585C-4178-B02D-3EDE8C62EFF8}" type="sibTrans" cxnId="{A922CCD3-25C6-46E0-9F42-FA1A5802A2A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3BB40C-2E38-46EF-8EC3-3E477EE58125}">
      <dgm:prSet phldrT="[Текст]" custT="1"/>
      <dgm:spPr/>
      <dgm:t>
        <a:bodyPr/>
        <a:lstStyle/>
        <a:p>
          <a:r>
            <a:rPr lang="ru-RU" sz="1700" b="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Повсеместное распространение сбалансированной городской застройки</a:t>
          </a:r>
          <a:endParaRPr lang="ru-RU" sz="1700" b="0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2C56FF-61DE-4178-BB5E-596BC646FE33}" type="parTrans" cxnId="{BD304D0E-5423-40D6-97A5-F67E1C05ADF8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B5D370-A2F5-4347-A255-D62249CD30C7}" type="sibTrans" cxnId="{BD304D0E-5423-40D6-97A5-F67E1C05ADF8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835B58-ED97-4709-A28B-F4F225C4CFA4}">
      <dgm:prSet phldrT="[Текст]" custT="1"/>
      <dgm:spPr/>
      <dgm:t>
        <a:bodyPr/>
        <a:lstStyle/>
        <a:p>
          <a:endParaRPr lang="ru-RU" sz="1700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66912A-33E7-4729-A710-921110C48519}" type="parTrans" cxnId="{A3887602-0831-4179-A684-1B3A5140CB84}">
      <dgm:prSet/>
      <dgm:spPr/>
      <dgm:t>
        <a:bodyPr/>
        <a:lstStyle/>
        <a:p>
          <a:endParaRPr lang="ru-RU"/>
        </a:p>
      </dgm:t>
    </dgm:pt>
    <dgm:pt modelId="{BB6302A3-BDFA-465C-A2C2-40C16C839561}" type="sibTrans" cxnId="{A3887602-0831-4179-A684-1B3A5140CB84}">
      <dgm:prSet/>
      <dgm:spPr/>
      <dgm:t>
        <a:bodyPr/>
        <a:lstStyle/>
        <a:p>
          <a:endParaRPr lang="ru-RU"/>
        </a:p>
      </dgm:t>
    </dgm:pt>
    <dgm:pt modelId="{E0FB7323-EAEF-4CF8-89C9-FFD2699D6141}">
      <dgm:prSet phldrT="[Текст]" custT="1"/>
      <dgm:spPr>
        <a:solidFill>
          <a:srgbClr val="3E4E95"/>
        </a:solidFill>
      </dgm:spPr>
      <dgm:t>
        <a:bodyPr/>
        <a:lstStyle/>
        <a:p>
          <a:r>
            <a: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Совершенствование правил допуска на строительный рынок</a:t>
          </a:r>
          <a:endParaRPr lang="ru-RU" sz="1700" b="1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3E3E47-E43C-49A0-A90E-F3B926818546}" type="parTrans" cxnId="{2ACDFA74-7CEE-428A-93CE-4830D4875142}">
      <dgm:prSet/>
      <dgm:spPr/>
      <dgm:t>
        <a:bodyPr/>
        <a:lstStyle/>
        <a:p>
          <a:endParaRPr lang="ru-RU"/>
        </a:p>
      </dgm:t>
    </dgm:pt>
    <dgm:pt modelId="{3792D062-DCBE-486A-8B28-BD2D7E3B0D7D}" type="sibTrans" cxnId="{2ACDFA74-7CEE-428A-93CE-4830D4875142}">
      <dgm:prSet/>
      <dgm:spPr/>
      <dgm:t>
        <a:bodyPr/>
        <a:lstStyle/>
        <a:p>
          <a:endParaRPr lang="ru-RU"/>
        </a:p>
      </dgm:t>
    </dgm:pt>
    <dgm:pt modelId="{CA80F99F-37F9-4416-8C7C-FEEE7016983B}">
      <dgm:prSet phldrT="[Текст]" custT="1"/>
      <dgm:spPr/>
      <dgm:t>
        <a:bodyPr/>
        <a:lstStyle/>
        <a:p>
          <a:r>
            <a:rPr lang="ru-RU" sz="17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Совершенствование антидемпингового регулирования </a:t>
          </a:r>
          <a:endParaRPr lang="ru-RU" sz="1700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133B92-D0DB-4F9E-B809-B3EA1A381AE9}" type="parTrans" cxnId="{4EDD61D4-A7B3-465D-AE4C-3DE9BA512B22}">
      <dgm:prSet/>
      <dgm:spPr/>
      <dgm:t>
        <a:bodyPr/>
        <a:lstStyle/>
        <a:p>
          <a:endParaRPr lang="ru-RU"/>
        </a:p>
      </dgm:t>
    </dgm:pt>
    <dgm:pt modelId="{689BC23F-E0B1-458E-B84B-C5FFF121EC15}" type="sibTrans" cxnId="{4EDD61D4-A7B3-465D-AE4C-3DE9BA512B22}">
      <dgm:prSet/>
      <dgm:spPr/>
      <dgm:t>
        <a:bodyPr/>
        <a:lstStyle/>
        <a:p>
          <a:endParaRPr lang="ru-RU"/>
        </a:p>
      </dgm:t>
    </dgm:pt>
    <dgm:pt modelId="{F52026BE-2B36-4E92-B1CB-592465CB96E0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Государственные закупки</a:t>
          </a:r>
          <a:endParaRPr lang="ru-RU" sz="1700" b="1" i="0" u="none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89AEBE-6B6F-4F79-A72D-9B84A3EB11C8}" type="sibTrans" cxnId="{CE28D032-ECD4-412F-B9EB-17D4E6C4EDC9}">
      <dgm:prSet/>
      <dgm:spPr/>
      <dgm:t>
        <a:bodyPr/>
        <a:lstStyle/>
        <a:p>
          <a:endParaRPr lang="ru-RU"/>
        </a:p>
      </dgm:t>
    </dgm:pt>
    <dgm:pt modelId="{84A12556-BEF0-46C3-B951-2B56E588EBDC}" type="parTrans" cxnId="{CE28D032-ECD4-412F-B9EB-17D4E6C4EDC9}">
      <dgm:prSet/>
      <dgm:spPr/>
      <dgm:t>
        <a:bodyPr/>
        <a:lstStyle/>
        <a:p>
          <a:endParaRPr lang="ru-RU"/>
        </a:p>
      </dgm:t>
    </dgm:pt>
    <dgm:pt modelId="{A6FF191F-2539-4BA6-9682-E1353594BF72}">
      <dgm:prSet phldrT="[Текст]" custT="1"/>
      <dgm:spPr/>
      <dgm:t>
        <a:bodyPr/>
        <a:lstStyle/>
        <a:p>
          <a:r>
            <a:rPr lang="ru-RU" sz="1700" b="0" i="1" u="none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Развитие агломераций</a:t>
          </a:r>
          <a:endParaRPr lang="ru-RU" sz="1700" b="0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55D8821-6A6D-40D4-AD08-27E2475058B0}" type="parTrans" cxnId="{DDEE290F-7798-41F8-A48E-3FE52D043A38}">
      <dgm:prSet/>
      <dgm:spPr/>
      <dgm:t>
        <a:bodyPr/>
        <a:lstStyle/>
        <a:p>
          <a:endParaRPr lang="ru-RU"/>
        </a:p>
      </dgm:t>
    </dgm:pt>
    <dgm:pt modelId="{66FD49C1-00F2-4752-9585-62DAF489D323}" type="sibTrans" cxnId="{DDEE290F-7798-41F8-A48E-3FE52D043A38}">
      <dgm:prSet/>
      <dgm:spPr/>
      <dgm:t>
        <a:bodyPr/>
        <a:lstStyle/>
        <a:p>
          <a:endParaRPr lang="ru-RU"/>
        </a:p>
      </dgm:t>
    </dgm:pt>
    <dgm:pt modelId="{88791F53-0447-46DA-B1DD-A9AB925B3D45}">
      <dgm:prSet phldrT="[Текст]" custT="1"/>
      <dgm:spPr/>
      <dgm:t>
        <a:bodyPr/>
        <a:lstStyle/>
        <a:p>
          <a:r>
            <a:rPr lang="ru-RU" sz="1700" b="0" i="1" u="none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Развитие транспортной и социальной инфраструктуры</a:t>
          </a:r>
          <a:endParaRPr lang="ru-RU" sz="1700" b="0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6BCF17-2E82-4CAF-9767-373B703C27CD}" type="parTrans" cxnId="{5B8DEB22-64F8-45E1-8FEE-A5F952BEC575}">
      <dgm:prSet/>
      <dgm:spPr/>
      <dgm:t>
        <a:bodyPr/>
        <a:lstStyle/>
        <a:p>
          <a:endParaRPr lang="ru-RU"/>
        </a:p>
      </dgm:t>
    </dgm:pt>
    <dgm:pt modelId="{3BF6042F-6D6D-473E-B898-29FDE9ACED51}" type="sibTrans" cxnId="{5B8DEB22-64F8-45E1-8FEE-A5F952BEC575}">
      <dgm:prSet/>
      <dgm:spPr/>
      <dgm:t>
        <a:bodyPr/>
        <a:lstStyle/>
        <a:p>
          <a:endParaRPr lang="ru-RU"/>
        </a:p>
      </dgm:t>
    </dgm:pt>
    <dgm:pt modelId="{60807997-8CDD-4192-9FA8-DB2C3CC6EC1D}">
      <dgm:prSet phldrT="[Текст]" custT="1"/>
      <dgm:spPr/>
      <dgm:t>
        <a:bodyPr/>
        <a:lstStyle/>
        <a:p>
          <a:r>
            <a:rPr lang="ru-RU" sz="1700" i="1" u="none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Формирование модели «партнерских отношений»</a:t>
          </a:r>
          <a:endParaRPr lang="ru-RU" sz="1700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9F1E28E-683B-420A-8320-B8136558E1FF}" type="parTrans" cxnId="{D938DA08-BFD3-4B07-85B3-6EA470F33455}">
      <dgm:prSet/>
      <dgm:spPr/>
      <dgm:t>
        <a:bodyPr/>
        <a:lstStyle/>
        <a:p>
          <a:endParaRPr lang="ru-RU"/>
        </a:p>
      </dgm:t>
    </dgm:pt>
    <dgm:pt modelId="{318C95AF-16DE-4E7C-8D4C-47187CC3D040}" type="sibTrans" cxnId="{D938DA08-BFD3-4B07-85B3-6EA470F33455}">
      <dgm:prSet/>
      <dgm:spPr/>
      <dgm:t>
        <a:bodyPr/>
        <a:lstStyle/>
        <a:p>
          <a:endParaRPr lang="ru-RU"/>
        </a:p>
      </dgm:t>
    </dgm:pt>
    <dgm:pt modelId="{7327D62B-83A7-4BC5-A7B3-B21C5EBA1033}">
      <dgm:prSet phldrT="[Текст]" custT="1"/>
      <dgm:spPr/>
      <dgm:t>
        <a:bodyPr/>
        <a:lstStyle/>
        <a:p>
          <a:r>
            <a:rPr lang="ru-RU" sz="1700" i="1" u="none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Переход к системе определения уровня компетенции участников в сфере строительства по нефинансовым критериям </a:t>
          </a:r>
          <a:endParaRPr lang="ru-RU" sz="1700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AB6540-D21F-43B5-A7A0-6D0796B8A1A2}" type="parTrans" cxnId="{CA1AD1FF-6252-40B4-B752-36305737292D}">
      <dgm:prSet/>
      <dgm:spPr/>
      <dgm:t>
        <a:bodyPr/>
        <a:lstStyle/>
        <a:p>
          <a:endParaRPr lang="ru-RU"/>
        </a:p>
      </dgm:t>
    </dgm:pt>
    <dgm:pt modelId="{FEE4EC4D-2EB5-42F8-AD3E-921C6C8D4AE3}" type="sibTrans" cxnId="{CA1AD1FF-6252-40B4-B752-36305737292D}">
      <dgm:prSet/>
      <dgm:spPr/>
      <dgm:t>
        <a:bodyPr/>
        <a:lstStyle/>
        <a:p>
          <a:endParaRPr lang="ru-RU"/>
        </a:p>
      </dgm:t>
    </dgm:pt>
    <dgm:pt modelId="{78C8BFE1-22BF-448D-BD7A-E9D405B90DF7}" type="pres">
      <dgm:prSet presAssocID="{F4FCE421-EB75-4018-BAA5-39A6C20BF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47AF9-B637-4011-A8D6-FA4E18E16ECF}" type="pres">
      <dgm:prSet presAssocID="{E0C8EABC-0075-47F2-8EA1-D6E34E3CCFAA}" presName="parentText" presStyleLbl="node1" presStyleIdx="0" presStyleCnt="3" custScaleY="47974" custLinFactNeighborX="50" custLinFactNeighborY="-34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9592C-7E75-46C9-BF2A-7560429A89BD}" type="pres">
      <dgm:prSet presAssocID="{E0C8EABC-0075-47F2-8EA1-D6E34E3CCFAA}" presName="childText" presStyleLbl="revTx" presStyleIdx="0" presStyleCnt="3" custScaleY="76692" custLinFactNeighborY="-27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CE101-958B-4B0A-B6B3-0D3292228279}" type="pres">
      <dgm:prSet presAssocID="{F52026BE-2B36-4E92-B1CB-592465CB96E0}" presName="parentText" presStyleLbl="node1" presStyleIdx="1" presStyleCnt="3" custScaleY="47740" custLinFactNeighborY="-14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9D81B-3257-4D68-96BD-3FF6ECCE13A2}" type="pres">
      <dgm:prSet presAssocID="{F52026BE-2B36-4E92-B1CB-592465CB96E0}" presName="childText" presStyleLbl="revTx" presStyleIdx="1" presStyleCnt="3" custLinFactNeighborY="-2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83565-D1E5-434D-B115-F9208D513358}" type="pres">
      <dgm:prSet presAssocID="{E0FB7323-EAEF-4CF8-89C9-FFD2699D6141}" presName="parentText" presStyleLbl="node1" presStyleIdx="2" presStyleCnt="3" custScaleY="61423" custLinFactNeighborY="23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540A6-D47D-4249-B713-8E17F21D87BB}" type="pres">
      <dgm:prSet presAssocID="{E0FB7323-EAEF-4CF8-89C9-FFD2699D6141}" presName="childText" presStyleLbl="revTx" presStyleIdx="2" presStyleCnt="3" custScaleY="67684" custLinFactY="-52335" custLinFactNeighborX="114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CD4C1-3FD9-47CB-96F4-A663CF94A575}" type="presOf" srcId="{EB3BB40C-2E38-46EF-8EC3-3E477EE58125}" destId="{38F9592C-7E75-46C9-BF2A-7560429A89BD}" srcOrd="0" destOrd="0" presId="urn:microsoft.com/office/officeart/2005/8/layout/vList2"/>
    <dgm:cxn modelId="{BD304D0E-5423-40D6-97A5-F67E1C05ADF8}" srcId="{E0C8EABC-0075-47F2-8EA1-D6E34E3CCFAA}" destId="{EB3BB40C-2E38-46EF-8EC3-3E477EE58125}" srcOrd="0" destOrd="0" parTransId="{072C56FF-61DE-4178-BB5E-596BC646FE33}" sibTransId="{62B5D370-A2F5-4347-A255-D62249CD30C7}"/>
    <dgm:cxn modelId="{CA1AD1FF-6252-40B4-B752-36305737292D}" srcId="{E0FB7323-EAEF-4CF8-89C9-FFD2699D6141}" destId="{7327D62B-83A7-4BC5-A7B3-B21C5EBA1033}" srcOrd="2" destOrd="0" parTransId="{EBAB6540-D21F-43B5-A7A0-6D0796B8A1A2}" sibTransId="{FEE4EC4D-2EB5-42F8-AD3E-921C6C8D4AE3}"/>
    <dgm:cxn modelId="{5B8DEB22-64F8-45E1-8FEE-A5F952BEC575}" srcId="{E0C8EABC-0075-47F2-8EA1-D6E34E3CCFAA}" destId="{88791F53-0447-46DA-B1DD-A9AB925B3D45}" srcOrd="2" destOrd="0" parTransId="{316BCF17-2E82-4CAF-9767-373B703C27CD}" sibTransId="{3BF6042F-6D6D-473E-B898-29FDE9ACED51}"/>
    <dgm:cxn modelId="{A922CCD3-25C6-46E0-9F42-FA1A5802A2AD}" srcId="{F4FCE421-EB75-4018-BAA5-39A6C20BFA5B}" destId="{E0C8EABC-0075-47F2-8EA1-D6E34E3CCFAA}" srcOrd="0" destOrd="0" parTransId="{4426D059-6601-4CF6-BBFF-DA52D56648C2}" sibTransId="{EA7162E7-585C-4178-B02D-3EDE8C62EFF8}"/>
    <dgm:cxn modelId="{D6904DE2-5D6B-4A5B-9412-04BC64D6E359}" type="presOf" srcId="{CA80F99F-37F9-4416-8C7C-FEEE7016983B}" destId="{677540A6-D47D-4249-B713-8E17F21D87BB}" srcOrd="0" destOrd="0" presId="urn:microsoft.com/office/officeart/2005/8/layout/vList2"/>
    <dgm:cxn modelId="{7E260715-2A10-4012-9F93-8B69652A61AC}" type="presOf" srcId="{88791F53-0447-46DA-B1DD-A9AB925B3D45}" destId="{38F9592C-7E75-46C9-BF2A-7560429A89BD}" srcOrd="0" destOrd="2" presId="urn:microsoft.com/office/officeart/2005/8/layout/vList2"/>
    <dgm:cxn modelId="{6BEB84C0-5EE0-4496-9AA2-7E09D99CBD2B}" type="presOf" srcId="{60807997-8CDD-4192-9FA8-DB2C3CC6EC1D}" destId="{677540A6-D47D-4249-B713-8E17F21D87BB}" srcOrd="0" destOrd="1" presId="urn:microsoft.com/office/officeart/2005/8/layout/vList2"/>
    <dgm:cxn modelId="{5D69D098-2A4A-4065-B96D-43AA3D8AA43C}" type="presOf" srcId="{E0C8EABC-0075-47F2-8EA1-D6E34E3CCFAA}" destId="{03047AF9-B637-4011-A8D6-FA4E18E16ECF}" srcOrd="0" destOrd="0" presId="urn:microsoft.com/office/officeart/2005/8/layout/vList2"/>
    <dgm:cxn modelId="{2ACDFA74-7CEE-428A-93CE-4830D4875142}" srcId="{F4FCE421-EB75-4018-BAA5-39A6C20BFA5B}" destId="{E0FB7323-EAEF-4CF8-89C9-FFD2699D6141}" srcOrd="2" destOrd="0" parTransId="{9F3E3E47-E43C-49A0-A90E-F3B926818546}" sibTransId="{3792D062-DCBE-486A-8B28-BD2D7E3B0D7D}"/>
    <dgm:cxn modelId="{11F9573D-74FF-4D9D-90D2-62DFD3386F17}" type="presOf" srcId="{F52026BE-2B36-4E92-B1CB-592465CB96E0}" destId="{C24CE101-958B-4B0A-B6B3-0D3292228279}" srcOrd="0" destOrd="0" presId="urn:microsoft.com/office/officeart/2005/8/layout/vList2"/>
    <dgm:cxn modelId="{C568A9E1-FE47-4D3A-BD4D-3FC7C3F615D0}" type="presOf" srcId="{7327D62B-83A7-4BC5-A7B3-B21C5EBA1033}" destId="{677540A6-D47D-4249-B713-8E17F21D87BB}" srcOrd="0" destOrd="2" presId="urn:microsoft.com/office/officeart/2005/8/layout/vList2"/>
    <dgm:cxn modelId="{89812DAB-FAC6-4E2C-B423-C712FA775CB1}" type="presOf" srcId="{F4FCE421-EB75-4018-BAA5-39A6C20BFA5B}" destId="{78C8BFE1-22BF-448D-BD7A-E9D405B90DF7}" srcOrd="0" destOrd="0" presId="urn:microsoft.com/office/officeart/2005/8/layout/vList2"/>
    <dgm:cxn modelId="{4EDD61D4-A7B3-465D-AE4C-3DE9BA512B22}" srcId="{E0FB7323-EAEF-4CF8-89C9-FFD2699D6141}" destId="{CA80F99F-37F9-4416-8C7C-FEEE7016983B}" srcOrd="0" destOrd="0" parTransId="{97133B92-D0DB-4F9E-B809-B3EA1A381AE9}" sibTransId="{689BC23F-E0B1-458E-B84B-C5FFF121EC15}"/>
    <dgm:cxn modelId="{DDEE290F-7798-41F8-A48E-3FE52D043A38}" srcId="{E0C8EABC-0075-47F2-8EA1-D6E34E3CCFAA}" destId="{A6FF191F-2539-4BA6-9682-E1353594BF72}" srcOrd="1" destOrd="0" parTransId="{655D8821-6A6D-40D4-AD08-27E2475058B0}" sibTransId="{66FD49C1-00F2-4752-9585-62DAF489D323}"/>
    <dgm:cxn modelId="{510E003C-8602-4EAC-8D1D-33F0FE99B1A0}" type="presOf" srcId="{A6FF191F-2539-4BA6-9682-E1353594BF72}" destId="{38F9592C-7E75-46C9-BF2A-7560429A89BD}" srcOrd="0" destOrd="1" presId="urn:microsoft.com/office/officeart/2005/8/layout/vList2"/>
    <dgm:cxn modelId="{45EC5E7E-23ED-4190-ACC8-E98C3EBC79F1}" type="presOf" srcId="{51835B58-ED97-4709-A28B-F4F225C4CFA4}" destId="{7B79D81B-3257-4D68-96BD-3FF6ECCE13A2}" srcOrd="0" destOrd="0" presId="urn:microsoft.com/office/officeart/2005/8/layout/vList2"/>
    <dgm:cxn modelId="{1F53CE3F-3E19-4A1C-9486-05FC8B05345C}" type="presOf" srcId="{E0FB7323-EAEF-4CF8-89C9-FFD2699D6141}" destId="{D3683565-D1E5-434D-B115-F9208D513358}" srcOrd="0" destOrd="0" presId="urn:microsoft.com/office/officeart/2005/8/layout/vList2"/>
    <dgm:cxn modelId="{A3887602-0831-4179-A684-1B3A5140CB84}" srcId="{F52026BE-2B36-4E92-B1CB-592465CB96E0}" destId="{51835B58-ED97-4709-A28B-F4F225C4CFA4}" srcOrd="0" destOrd="0" parTransId="{7566912A-33E7-4729-A710-921110C48519}" sibTransId="{BB6302A3-BDFA-465C-A2C2-40C16C839561}"/>
    <dgm:cxn modelId="{D938DA08-BFD3-4B07-85B3-6EA470F33455}" srcId="{E0FB7323-EAEF-4CF8-89C9-FFD2699D6141}" destId="{60807997-8CDD-4192-9FA8-DB2C3CC6EC1D}" srcOrd="1" destOrd="0" parTransId="{D9F1E28E-683B-420A-8320-B8136558E1FF}" sibTransId="{318C95AF-16DE-4E7C-8D4C-47187CC3D040}"/>
    <dgm:cxn modelId="{CE28D032-ECD4-412F-B9EB-17D4E6C4EDC9}" srcId="{F4FCE421-EB75-4018-BAA5-39A6C20BFA5B}" destId="{F52026BE-2B36-4E92-B1CB-592465CB96E0}" srcOrd="1" destOrd="0" parTransId="{84A12556-BEF0-46C3-B951-2B56E588EBDC}" sibTransId="{6289AEBE-6B6F-4F79-A72D-9B84A3EB11C8}"/>
    <dgm:cxn modelId="{EDD850FC-F283-4051-8D70-CB51BCDC5A15}" type="presParOf" srcId="{78C8BFE1-22BF-448D-BD7A-E9D405B90DF7}" destId="{03047AF9-B637-4011-A8D6-FA4E18E16ECF}" srcOrd="0" destOrd="0" presId="urn:microsoft.com/office/officeart/2005/8/layout/vList2"/>
    <dgm:cxn modelId="{221B6E9A-763B-47A3-B9A8-193446AE5B8A}" type="presParOf" srcId="{78C8BFE1-22BF-448D-BD7A-E9D405B90DF7}" destId="{38F9592C-7E75-46C9-BF2A-7560429A89BD}" srcOrd="1" destOrd="0" presId="urn:microsoft.com/office/officeart/2005/8/layout/vList2"/>
    <dgm:cxn modelId="{EE57C4F0-33B5-4674-91E1-A264DE5CD1C9}" type="presParOf" srcId="{78C8BFE1-22BF-448D-BD7A-E9D405B90DF7}" destId="{C24CE101-958B-4B0A-B6B3-0D3292228279}" srcOrd="2" destOrd="0" presId="urn:microsoft.com/office/officeart/2005/8/layout/vList2"/>
    <dgm:cxn modelId="{A3D8180A-5CF6-48A1-9645-ED2475C83B9D}" type="presParOf" srcId="{78C8BFE1-22BF-448D-BD7A-E9D405B90DF7}" destId="{7B79D81B-3257-4D68-96BD-3FF6ECCE13A2}" srcOrd="3" destOrd="0" presId="urn:microsoft.com/office/officeart/2005/8/layout/vList2"/>
    <dgm:cxn modelId="{FF2B3D1D-A13E-4ACF-A49B-3A0DD3A5CA9B}" type="presParOf" srcId="{78C8BFE1-22BF-448D-BD7A-E9D405B90DF7}" destId="{D3683565-D1E5-434D-B115-F9208D513358}" srcOrd="4" destOrd="0" presId="urn:microsoft.com/office/officeart/2005/8/layout/vList2"/>
    <dgm:cxn modelId="{3E5824BA-966B-4F1C-A32C-96AF837216DB}" type="presParOf" srcId="{78C8BFE1-22BF-448D-BD7A-E9D405B90DF7}" destId="{677540A6-D47D-4249-B713-8E17F21D87B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CE421-EB75-4018-BAA5-39A6C20BFA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C8EABC-0075-47F2-8EA1-D6E34E3CCFAA}">
      <dgm:prSet custT="1"/>
      <dgm:spPr>
        <a:solidFill>
          <a:srgbClr val="3E4E95"/>
        </a:solidFill>
        <a:ln>
          <a:noFill/>
        </a:ln>
      </dgm:spPr>
      <dgm:t>
        <a:bodyPr/>
        <a:lstStyle/>
        <a:p>
          <a:r>
            <a: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Передача полномочий по надзору за деятельностью саморегулируемых организаций от Ростехнадзора Национальным объединениям</a:t>
          </a:r>
          <a:endParaRPr lang="ru-RU" sz="1700" b="1" i="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26D059-6601-4CF6-BBFF-DA52D56648C2}" type="parTrans" cxnId="{A922CCD3-25C6-46E0-9F42-FA1A5802A2A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A7162E7-585C-4178-B02D-3EDE8C62EFF8}" type="sibTrans" cxnId="{A922CCD3-25C6-46E0-9F42-FA1A5802A2A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835B58-ED97-4709-A28B-F4F225C4CFA4}">
      <dgm:prSet phldrT="[Текст]" custT="1"/>
      <dgm:spPr/>
      <dgm:t>
        <a:bodyPr/>
        <a:lstStyle/>
        <a:p>
          <a:endParaRPr lang="ru-RU" sz="1700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66912A-33E7-4729-A710-921110C48519}" type="parTrans" cxnId="{A3887602-0831-4179-A684-1B3A5140CB84}">
      <dgm:prSet/>
      <dgm:spPr/>
      <dgm:t>
        <a:bodyPr/>
        <a:lstStyle/>
        <a:p>
          <a:endParaRPr lang="ru-RU"/>
        </a:p>
      </dgm:t>
    </dgm:pt>
    <dgm:pt modelId="{BB6302A3-BDFA-465C-A2C2-40C16C839561}" type="sibTrans" cxnId="{A3887602-0831-4179-A684-1B3A5140CB84}">
      <dgm:prSet/>
      <dgm:spPr/>
      <dgm:t>
        <a:bodyPr/>
        <a:lstStyle/>
        <a:p>
          <a:endParaRPr lang="ru-RU"/>
        </a:p>
      </dgm:t>
    </dgm:pt>
    <dgm:pt modelId="{E0FB7323-EAEF-4CF8-89C9-FFD2699D6141}">
      <dgm:prSet phldrT="[Текст]" custT="1"/>
      <dgm:spPr>
        <a:solidFill>
          <a:srgbClr val="3E4E95"/>
        </a:solidFill>
      </dgm:spPr>
      <dgm:t>
        <a:bodyPr/>
        <a:lstStyle/>
        <a:p>
          <a:r>
            <a: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Создание Информационной платформы</a:t>
          </a:r>
          <a:r>
            <a:rPr lang="ru-RU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содержащей всю информацию о специалистах в области строительства</a:t>
          </a:r>
          <a:endParaRPr lang="ru-RU" sz="1700" b="1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3E3E47-E43C-49A0-A90E-F3B926818546}" type="parTrans" cxnId="{2ACDFA74-7CEE-428A-93CE-4830D4875142}">
      <dgm:prSet/>
      <dgm:spPr/>
      <dgm:t>
        <a:bodyPr/>
        <a:lstStyle/>
        <a:p>
          <a:endParaRPr lang="ru-RU"/>
        </a:p>
      </dgm:t>
    </dgm:pt>
    <dgm:pt modelId="{3792D062-DCBE-486A-8B28-BD2D7E3B0D7D}" type="sibTrans" cxnId="{2ACDFA74-7CEE-428A-93CE-4830D4875142}">
      <dgm:prSet/>
      <dgm:spPr/>
      <dgm:t>
        <a:bodyPr/>
        <a:lstStyle/>
        <a:p>
          <a:endParaRPr lang="ru-RU"/>
        </a:p>
      </dgm:t>
    </dgm:pt>
    <dgm:pt modelId="{F52026BE-2B36-4E92-B1CB-592465CB96E0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Создание Единого реестра, обобщающего сведения об объектах капитального строительства</a:t>
          </a:r>
          <a:endParaRPr lang="ru-RU" sz="1700" b="1" i="0" u="none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89AEBE-6B6F-4F79-A72D-9B84A3EB11C8}" type="sibTrans" cxnId="{CE28D032-ECD4-412F-B9EB-17D4E6C4EDC9}">
      <dgm:prSet/>
      <dgm:spPr/>
      <dgm:t>
        <a:bodyPr/>
        <a:lstStyle/>
        <a:p>
          <a:endParaRPr lang="ru-RU"/>
        </a:p>
      </dgm:t>
    </dgm:pt>
    <dgm:pt modelId="{84A12556-BEF0-46C3-B951-2B56E588EBDC}" type="parTrans" cxnId="{CE28D032-ECD4-412F-B9EB-17D4E6C4EDC9}">
      <dgm:prSet/>
      <dgm:spPr/>
      <dgm:t>
        <a:bodyPr/>
        <a:lstStyle/>
        <a:p>
          <a:endParaRPr lang="ru-RU"/>
        </a:p>
      </dgm:t>
    </dgm:pt>
    <dgm:pt modelId="{3AA83FE0-E42C-4E0B-B2A2-99D62A0B6C91}">
      <dgm:prSet phldrT="[Текст]" custT="1"/>
      <dgm:spPr>
        <a:solidFill>
          <a:srgbClr val="3E4E95"/>
        </a:solidFill>
      </dgm:spPr>
      <dgm:t>
        <a:bodyPr/>
        <a:lstStyle/>
        <a:p>
          <a:r>
            <a: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Повышение производительности труда и уровня квалификации специалистов</a:t>
          </a:r>
          <a:endParaRPr lang="ru-RU" sz="1700" b="1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AADE39-009F-4E74-A32F-BD03189F363B}" type="parTrans" cxnId="{ACE67AF3-679B-458C-A030-F9F48ABB4D3A}">
      <dgm:prSet/>
      <dgm:spPr/>
      <dgm:t>
        <a:bodyPr/>
        <a:lstStyle/>
        <a:p>
          <a:endParaRPr lang="ru-RU"/>
        </a:p>
      </dgm:t>
    </dgm:pt>
    <dgm:pt modelId="{E86A739A-F6F9-4EFB-BA57-081791D0E3C2}" type="sibTrans" cxnId="{ACE67AF3-679B-458C-A030-F9F48ABB4D3A}">
      <dgm:prSet/>
      <dgm:spPr/>
      <dgm:t>
        <a:bodyPr/>
        <a:lstStyle/>
        <a:p>
          <a:endParaRPr lang="ru-RU"/>
        </a:p>
      </dgm:t>
    </dgm:pt>
    <dgm:pt modelId="{78C8BFE1-22BF-448D-BD7A-E9D405B90DF7}" type="pres">
      <dgm:prSet presAssocID="{F4FCE421-EB75-4018-BAA5-39A6C20BF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47AF9-B637-4011-A8D6-FA4E18E16ECF}" type="pres">
      <dgm:prSet presAssocID="{E0C8EABC-0075-47F2-8EA1-D6E34E3CCFAA}" presName="parentText" presStyleLbl="node1" presStyleIdx="0" presStyleCnt="4" custScaleY="103277" custLinFactY="-26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F9794-CB11-4606-A0A7-8875E2382C4C}" type="pres">
      <dgm:prSet presAssocID="{EA7162E7-585C-4178-B02D-3EDE8C62EFF8}" presName="spacer" presStyleCnt="0"/>
      <dgm:spPr/>
    </dgm:pt>
    <dgm:pt modelId="{C24CE101-958B-4B0A-B6B3-0D3292228279}" type="pres">
      <dgm:prSet presAssocID="{F52026BE-2B36-4E92-B1CB-592465CB96E0}" presName="parentText" presStyleLbl="node1" presStyleIdx="1" presStyleCnt="4" custScaleY="103241" custLinFactNeighborY="-104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9D81B-3257-4D68-96BD-3FF6ECCE13A2}" type="pres">
      <dgm:prSet presAssocID="{F52026BE-2B36-4E92-B1CB-592465CB96E0}" presName="childText" presStyleLbl="revTx" presStyleIdx="0" presStyleCnt="1" custLinFactNeighborY="-2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83565-D1E5-434D-B115-F9208D513358}" type="pres">
      <dgm:prSet presAssocID="{E0FB7323-EAEF-4CF8-89C9-FFD2699D6141}" presName="parentText" presStyleLbl="node1" presStyleIdx="2" presStyleCnt="4" custScaleY="101079" custLinFactY="-726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37E60-3860-469E-AB1C-E693C3BC08A4}" type="pres">
      <dgm:prSet presAssocID="{3792D062-DCBE-486A-8B28-BD2D7E3B0D7D}" presName="spacer" presStyleCnt="0"/>
      <dgm:spPr/>
    </dgm:pt>
    <dgm:pt modelId="{CA2A7BC4-E76F-44C1-9CB0-CC307A692C99}" type="pres">
      <dgm:prSet presAssocID="{3AA83FE0-E42C-4E0B-B2A2-99D62A0B6C91}" presName="parentText" presStyleLbl="node1" presStyleIdx="3" presStyleCnt="4" custScaleY="101079" custLinFactY="-760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87602-0831-4179-A684-1B3A5140CB84}" srcId="{F52026BE-2B36-4E92-B1CB-592465CB96E0}" destId="{51835B58-ED97-4709-A28B-F4F225C4CFA4}" srcOrd="0" destOrd="0" parTransId="{7566912A-33E7-4729-A710-921110C48519}" sibTransId="{BB6302A3-BDFA-465C-A2C2-40C16C839561}"/>
    <dgm:cxn modelId="{E85AFCC7-4DB6-4AD9-8B87-7B1D3CCC7DEE}" type="presOf" srcId="{51835B58-ED97-4709-A28B-F4F225C4CFA4}" destId="{7B79D81B-3257-4D68-96BD-3FF6ECCE13A2}" srcOrd="0" destOrd="0" presId="urn:microsoft.com/office/officeart/2005/8/layout/vList2"/>
    <dgm:cxn modelId="{2ACDFA74-7CEE-428A-93CE-4830D4875142}" srcId="{F4FCE421-EB75-4018-BAA5-39A6C20BFA5B}" destId="{E0FB7323-EAEF-4CF8-89C9-FFD2699D6141}" srcOrd="2" destOrd="0" parTransId="{9F3E3E47-E43C-49A0-A90E-F3B926818546}" sibTransId="{3792D062-DCBE-486A-8B28-BD2D7E3B0D7D}"/>
    <dgm:cxn modelId="{ACE67AF3-679B-458C-A030-F9F48ABB4D3A}" srcId="{F4FCE421-EB75-4018-BAA5-39A6C20BFA5B}" destId="{3AA83FE0-E42C-4E0B-B2A2-99D62A0B6C91}" srcOrd="3" destOrd="0" parTransId="{A2AADE39-009F-4E74-A32F-BD03189F363B}" sibTransId="{E86A739A-F6F9-4EFB-BA57-081791D0E3C2}"/>
    <dgm:cxn modelId="{A922CCD3-25C6-46E0-9F42-FA1A5802A2AD}" srcId="{F4FCE421-EB75-4018-BAA5-39A6C20BFA5B}" destId="{E0C8EABC-0075-47F2-8EA1-D6E34E3CCFAA}" srcOrd="0" destOrd="0" parTransId="{4426D059-6601-4CF6-BBFF-DA52D56648C2}" sibTransId="{EA7162E7-585C-4178-B02D-3EDE8C62EFF8}"/>
    <dgm:cxn modelId="{8E8F8BF7-C8C7-4FA2-BDD0-1FBC4CA55680}" type="presOf" srcId="{3AA83FE0-E42C-4E0B-B2A2-99D62A0B6C91}" destId="{CA2A7BC4-E76F-44C1-9CB0-CC307A692C99}" srcOrd="0" destOrd="0" presId="urn:microsoft.com/office/officeart/2005/8/layout/vList2"/>
    <dgm:cxn modelId="{692645C2-FE71-419B-B471-E8D55CDFF4DD}" type="presOf" srcId="{F4FCE421-EB75-4018-BAA5-39A6C20BFA5B}" destId="{78C8BFE1-22BF-448D-BD7A-E9D405B90DF7}" srcOrd="0" destOrd="0" presId="urn:microsoft.com/office/officeart/2005/8/layout/vList2"/>
    <dgm:cxn modelId="{169D39E6-F7A7-4217-8825-67C2202242D3}" type="presOf" srcId="{F52026BE-2B36-4E92-B1CB-592465CB96E0}" destId="{C24CE101-958B-4B0A-B6B3-0D3292228279}" srcOrd="0" destOrd="0" presId="urn:microsoft.com/office/officeart/2005/8/layout/vList2"/>
    <dgm:cxn modelId="{D0A48F56-AEDA-40C5-BA7C-85B2C255C98F}" type="presOf" srcId="{E0C8EABC-0075-47F2-8EA1-D6E34E3CCFAA}" destId="{03047AF9-B637-4011-A8D6-FA4E18E16ECF}" srcOrd="0" destOrd="0" presId="urn:microsoft.com/office/officeart/2005/8/layout/vList2"/>
    <dgm:cxn modelId="{CE28D032-ECD4-412F-B9EB-17D4E6C4EDC9}" srcId="{F4FCE421-EB75-4018-BAA5-39A6C20BFA5B}" destId="{F52026BE-2B36-4E92-B1CB-592465CB96E0}" srcOrd="1" destOrd="0" parTransId="{84A12556-BEF0-46C3-B951-2B56E588EBDC}" sibTransId="{6289AEBE-6B6F-4F79-A72D-9B84A3EB11C8}"/>
    <dgm:cxn modelId="{67060B77-49F4-420F-B17E-7DCCBD2857CC}" type="presOf" srcId="{E0FB7323-EAEF-4CF8-89C9-FFD2699D6141}" destId="{D3683565-D1E5-434D-B115-F9208D513358}" srcOrd="0" destOrd="0" presId="urn:microsoft.com/office/officeart/2005/8/layout/vList2"/>
    <dgm:cxn modelId="{51DC12BF-49B1-48BC-BB45-9E6066FE62ED}" type="presParOf" srcId="{78C8BFE1-22BF-448D-BD7A-E9D405B90DF7}" destId="{03047AF9-B637-4011-A8D6-FA4E18E16ECF}" srcOrd="0" destOrd="0" presId="urn:microsoft.com/office/officeart/2005/8/layout/vList2"/>
    <dgm:cxn modelId="{7719D588-E1C4-4F5B-9103-099D55125ED9}" type="presParOf" srcId="{78C8BFE1-22BF-448D-BD7A-E9D405B90DF7}" destId="{326F9794-CB11-4606-A0A7-8875E2382C4C}" srcOrd="1" destOrd="0" presId="urn:microsoft.com/office/officeart/2005/8/layout/vList2"/>
    <dgm:cxn modelId="{D761A800-500A-4B64-BA07-E3DB0C321CB8}" type="presParOf" srcId="{78C8BFE1-22BF-448D-BD7A-E9D405B90DF7}" destId="{C24CE101-958B-4B0A-B6B3-0D3292228279}" srcOrd="2" destOrd="0" presId="urn:microsoft.com/office/officeart/2005/8/layout/vList2"/>
    <dgm:cxn modelId="{8E00BDAA-6AA3-427C-8A88-FE6BF32F5618}" type="presParOf" srcId="{78C8BFE1-22BF-448D-BD7A-E9D405B90DF7}" destId="{7B79D81B-3257-4D68-96BD-3FF6ECCE13A2}" srcOrd="3" destOrd="0" presId="urn:microsoft.com/office/officeart/2005/8/layout/vList2"/>
    <dgm:cxn modelId="{74414847-4B86-419E-A75B-E6979295CE0A}" type="presParOf" srcId="{78C8BFE1-22BF-448D-BD7A-E9D405B90DF7}" destId="{D3683565-D1E5-434D-B115-F9208D513358}" srcOrd="4" destOrd="0" presId="urn:microsoft.com/office/officeart/2005/8/layout/vList2"/>
    <dgm:cxn modelId="{FCEC2B2F-D117-426A-8E6B-DEBF7BE1C061}" type="presParOf" srcId="{78C8BFE1-22BF-448D-BD7A-E9D405B90DF7}" destId="{CD137E60-3860-469E-AB1C-E693C3BC08A4}" srcOrd="5" destOrd="0" presId="urn:microsoft.com/office/officeart/2005/8/layout/vList2"/>
    <dgm:cxn modelId="{FC6B44A4-B7C9-48C7-8B14-46C2D5FEE821}" type="presParOf" srcId="{78C8BFE1-22BF-448D-BD7A-E9D405B90DF7}" destId="{CA2A7BC4-E76F-44C1-9CB0-CC307A692C9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CE421-EB75-4018-BAA5-39A6C20BFA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C8EABC-0075-47F2-8EA1-D6E34E3CCFAA}">
      <dgm:prSet custT="1"/>
      <dgm:spPr>
        <a:solidFill>
          <a:srgbClr val="3E4E95"/>
        </a:solidFill>
        <a:ln>
          <a:noFill/>
        </a:ln>
      </dgm:spPr>
      <dgm:t>
        <a:bodyPr/>
        <a:lstStyle/>
        <a:p>
          <a:r>
            <a: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Разработка и внедрение стандартов развития городской среды</a:t>
          </a:r>
          <a:r>
            <a:rPr lang="ru-RU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 благоустройства общественных и дворовых пространств с учетом природно-климатических особенностей Арктики</a:t>
          </a:r>
          <a:endParaRPr lang="ru-RU" sz="1700" b="1" i="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26D059-6601-4CF6-BBFF-DA52D56648C2}" type="parTrans" cxnId="{A922CCD3-25C6-46E0-9F42-FA1A5802A2A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A7162E7-585C-4178-B02D-3EDE8C62EFF8}" type="sibTrans" cxnId="{A922CCD3-25C6-46E0-9F42-FA1A5802A2AD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0FB7323-EAEF-4CF8-89C9-FFD2699D6141}">
      <dgm:prSet phldrT="[Текст]" custT="1"/>
      <dgm:spPr>
        <a:solidFill>
          <a:srgbClr val="3E4E95"/>
        </a:solidFill>
      </dgm:spPr>
      <dgm:t>
        <a:bodyPr/>
        <a:lstStyle/>
        <a:p>
          <a:r>
            <a: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Разработка механизмов государственной поддержки жилищного строительства</a:t>
          </a:r>
          <a:r>
            <a:rPr lang="ru-RU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в том числе деревянного домостроения, в Арктической зоне</a:t>
          </a:r>
          <a:endParaRPr lang="ru-RU" sz="1700" b="1" i="1" u="none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3E3E47-E43C-49A0-A90E-F3B926818546}" type="parTrans" cxnId="{2ACDFA74-7CEE-428A-93CE-4830D4875142}">
      <dgm:prSet/>
      <dgm:spPr/>
      <dgm:t>
        <a:bodyPr/>
        <a:lstStyle/>
        <a:p>
          <a:endParaRPr lang="ru-RU"/>
        </a:p>
      </dgm:t>
    </dgm:pt>
    <dgm:pt modelId="{3792D062-DCBE-486A-8B28-BD2D7E3B0D7D}" type="sibTrans" cxnId="{2ACDFA74-7CEE-428A-93CE-4830D4875142}">
      <dgm:prSet/>
      <dgm:spPr/>
      <dgm:t>
        <a:bodyPr/>
        <a:lstStyle/>
        <a:p>
          <a:endParaRPr lang="ru-RU"/>
        </a:p>
      </dgm:t>
    </dgm:pt>
    <dgm:pt modelId="{F52026BE-2B36-4E92-B1CB-592465CB96E0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Организация и проведение федерального </a:t>
          </a:r>
          <a:r>
            <a:rPr lang="ru-RU" sz="17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конкурса лучших практик развития и цифровизации</a:t>
          </a:r>
          <a:r>
            <a:rPr lang="ru-RU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городской среды, благоустройства общественных и дворовых пространств в Арктической зоне</a:t>
          </a:r>
          <a:endParaRPr lang="ru-RU" sz="1700" b="1" i="0" u="none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89AEBE-6B6F-4F79-A72D-9B84A3EB11C8}" type="sibTrans" cxnId="{CE28D032-ECD4-412F-B9EB-17D4E6C4EDC9}">
      <dgm:prSet/>
      <dgm:spPr/>
      <dgm:t>
        <a:bodyPr/>
        <a:lstStyle/>
        <a:p>
          <a:endParaRPr lang="ru-RU"/>
        </a:p>
      </dgm:t>
    </dgm:pt>
    <dgm:pt modelId="{84A12556-BEF0-46C3-B951-2B56E588EBDC}" type="parTrans" cxnId="{CE28D032-ECD4-412F-B9EB-17D4E6C4EDC9}">
      <dgm:prSet/>
      <dgm:spPr/>
      <dgm:t>
        <a:bodyPr/>
        <a:lstStyle/>
        <a:p>
          <a:endParaRPr lang="ru-RU"/>
        </a:p>
      </dgm:t>
    </dgm:pt>
    <dgm:pt modelId="{78C8BFE1-22BF-448D-BD7A-E9D405B90DF7}" type="pres">
      <dgm:prSet presAssocID="{F4FCE421-EB75-4018-BAA5-39A6C20BF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47AF9-B637-4011-A8D6-FA4E18E16ECF}" type="pres">
      <dgm:prSet presAssocID="{E0C8EABC-0075-47F2-8EA1-D6E34E3CCFAA}" presName="parentText" presStyleLbl="node1" presStyleIdx="0" presStyleCnt="3" custScaleY="94868" custLinFactY="-71420" custLinFactNeighborX="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BD9EF-F677-4A34-8EE9-B0AF5E882E5F}" type="pres">
      <dgm:prSet presAssocID="{EA7162E7-585C-4178-B02D-3EDE8C62EFF8}" presName="spacer" presStyleCnt="0"/>
      <dgm:spPr/>
    </dgm:pt>
    <dgm:pt modelId="{C24CE101-958B-4B0A-B6B3-0D3292228279}" type="pres">
      <dgm:prSet presAssocID="{F52026BE-2B36-4E92-B1CB-592465CB96E0}" presName="parentText" presStyleLbl="node1" presStyleIdx="1" presStyleCnt="3" custScaleY="99317" custLinFactY="-407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29D2A-0ED7-4F36-825E-F792578A703D}" type="pres">
      <dgm:prSet presAssocID="{6289AEBE-6B6F-4F79-A72D-9B84A3EB11C8}" presName="spacer" presStyleCnt="0"/>
      <dgm:spPr/>
    </dgm:pt>
    <dgm:pt modelId="{D3683565-D1E5-434D-B115-F9208D513358}" type="pres">
      <dgm:prSet presAssocID="{E0FB7323-EAEF-4CF8-89C9-FFD2699D6141}" presName="parentText" presStyleLbl="node1" presStyleIdx="2" presStyleCnt="3" custScaleY="84510" custLinFactY="-224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B4C30-EC1B-4C86-AF4B-C311350290A0}" type="presOf" srcId="{E0FB7323-EAEF-4CF8-89C9-FFD2699D6141}" destId="{D3683565-D1E5-434D-B115-F9208D513358}" srcOrd="0" destOrd="0" presId="urn:microsoft.com/office/officeart/2005/8/layout/vList2"/>
    <dgm:cxn modelId="{57992ED5-AA7C-49C9-9C4E-274052BF6A9E}" type="presOf" srcId="{E0C8EABC-0075-47F2-8EA1-D6E34E3CCFAA}" destId="{03047AF9-B637-4011-A8D6-FA4E18E16ECF}" srcOrd="0" destOrd="0" presId="urn:microsoft.com/office/officeart/2005/8/layout/vList2"/>
    <dgm:cxn modelId="{CE28D032-ECD4-412F-B9EB-17D4E6C4EDC9}" srcId="{F4FCE421-EB75-4018-BAA5-39A6C20BFA5B}" destId="{F52026BE-2B36-4E92-B1CB-592465CB96E0}" srcOrd="1" destOrd="0" parTransId="{84A12556-BEF0-46C3-B951-2B56E588EBDC}" sibTransId="{6289AEBE-6B6F-4F79-A72D-9B84A3EB11C8}"/>
    <dgm:cxn modelId="{2ACDFA74-7CEE-428A-93CE-4830D4875142}" srcId="{F4FCE421-EB75-4018-BAA5-39A6C20BFA5B}" destId="{E0FB7323-EAEF-4CF8-89C9-FFD2699D6141}" srcOrd="2" destOrd="0" parTransId="{9F3E3E47-E43C-49A0-A90E-F3B926818546}" sibTransId="{3792D062-DCBE-486A-8B28-BD2D7E3B0D7D}"/>
    <dgm:cxn modelId="{91F5E0B0-75C4-4F0B-A7B1-55532C9B7F2B}" type="presOf" srcId="{F52026BE-2B36-4E92-B1CB-592465CB96E0}" destId="{C24CE101-958B-4B0A-B6B3-0D3292228279}" srcOrd="0" destOrd="0" presId="urn:microsoft.com/office/officeart/2005/8/layout/vList2"/>
    <dgm:cxn modelId="{13C42EFF-71B4-49E8-82ED-AD75790221D1}" type="presOf" srcId="{F4FCE421-EB75-4018-BAA5-39A6C20BFA5B}" destId="{78C8BFE1-22BF-448D-BD7A-E9D405B90DF7}" srcOrd="0" destOrd="0" presId="urn:microsoft.com/office/officeart/2005/8/layout/vList2"/>
    <dgm:cxn modelId="{A922CCD3-25C6-46E0-9F42-FA1A5802A2AD}" srcId="{F4FCE421-EB75-4018-BAA5-39A6C20BFA5B}" destId="{E0C8EABC-0075-47F2-8EA1-D6E34E3CCFAA}" srcOrd="0" destOrd="0" parTransId="{4426D059-6601-4CF6-BBFF-DA52D56648C2}" sibTransId="{EA7162E7-585C-4178-B02D-3EDE8C62EFF8}"/>
    <dgm:cxn modelId="{BEB71C44-582C-44E6-AA78-C068E5365DE7}" type="presParOf" srcId="{78C8BFE1-22BF-448D-BD7A-E9D405B90DF7}" destId="{03047AF9-B637-4011-A8D6-FA4E18E16ECF}" srcOrd="0" destOrd="0" presId="urn:microsoft.com/office/officeart/2005/8/layout/vList2"/>
    <dgm:cxn modelId="{44C4FFAC-A504-4EE4-98A2-83FF5579E73A}" type="presParOf" srcId="{78C8BFE1-22BF-448D-BD7A-E9D405B90DF7}" destId="{9FABD9EF-F677-4A34-8EE9-B0AF5E882E5F}" srcOrd="1" destOrd="0" presId="urn:microsoft.com/office/officeart/2005/8/layout/vList2"/>
    <dgm:cxn modelId="{C7B60197-160F-40CE-ACA5-423B637A9846}" type="presParOf" srcId="{78C8BFE1-22BF-448D-BD7A-E9D405B90DF7}" destId="{C24CE101-958B-4B0A-B6B3-0D3292228279}" srcOrd="2" destOrd="0" presId="urn:microsoft.com/office/officeart/2005/8/layout/vList2"/>
    <dgm:cxn modelId="{A82C2582-67BC-46EF-B08A-CB8F791DC6B7}" type="presParOf" srcId="{78C8BFE1-22BF-448D-BD7A-E9D405B90DF7}" destId="{32529D2A-0ED7-4F36-825E-F792578A703D}" srcOrd="3" destOrd="0" presId="urn:microsoft.com/office/officeart/2005/8/layout/vList2"/>
    <dgm:cxn modelId="{FC551877-B179-482E-BFA2-02207F75C94E}" type="presParOf" srcId="{78C8BFE1-22BF-448D-BD7A-E9D405B90DF7}" destId="{D3683565-D1E5-434D-B115-F9208D5133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47AF9-B637-4011-A8D6-FA4E18E16ECF}">
      <dsp:nvSpPr>
        <dsp:cNvPr id="0" name=""/>
        <dsp:cNvSpPr/>
      </dsp:nvSpPr>
      <dsp:spPr>
        <a:xfrm>
          <a:off x="0" y="105161"/>
          <a:ext cx="10576605" cy="574205"/>
        </a:xfrm>
        <a:prstGeom prst="roundRect">
          <a:avLst/>
        </a:prstGeom>
        <a:solidFill>
          <a:srgbClr val="3E4E9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Жилищное строительство в долгосрочной перспективе</a:t>
          </a:r>
          <a:endParaRPr lang="ru-RU" sz="1700" b="1" i="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030" y="133191"/>
        <a:ext cx="10520545" cy="518145"/>
      </dsp:txXfrm>
    </dsp:sp>
    <dsp:sp modelId="{38F9592C-7E75-46C9-BF2A-7560429A89BD}">
      <dsp:nvSpPr>
        <dsp:cNvPr id="0" name=""/>
        <dsp:cNvSpPr/>
      </dsp:nvSpPr>
      <dsp:spPr>
        <a:xfrm>
          <a:off x="0" y="713493"/>
          <a:ext cx="10576605" cy="812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07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1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Повсеместное распространение сбалансированной городской застройки</a:t>
          </a:r>
          <a:endParaRPr lang="ru-RU" sz="1700" b="0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1" u="none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Развитие агломераций</a:t>
          </a:r>
          <a:endParaRPr lang="ru-RU" sz="1700" b="0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1" u="none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Развитие транспортной и социальной инфраструктуры</a:t>
          </a:r>
          <a:endParaRPr lang="ru-RU" sz="1700" b="0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713493"/>
        <a:ext cx="10576605" cy="812018"/>
      </dsp:txXfrm>
    </dsp:sp>
    <dsp:sp modelId="{C24CE101-958B-4B0A-B6B3-0D3292228279}">
      <dsp:nvSpPr>
        <dsp:cNvPr id="0" name=""/>
        <dsp:cNvSpPr/>
      </dsp:nvSpPr>
      <dsp:spPr>
        <a:xfrm>
          <a:off x="0" y="1694782"/>
          <a:ext cx="10576605" cy="57140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Государственные закупки</a:t>
          </a:r>
          <a:endParaRPr lang="ru-RU" sz="1700" b="1" i="0" u="none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894" y="1722676"/>
        <a:ext cx="10520817" cy="515616"/>
      </dsp:txXfrm>
    </dsp:sp>
    <dsp:sp modelId="{7B79D81B-3257-4D68-96BD-3FF6ECCE13A2}">
      <dsp:nvSpPr>
        <dsp:cNvPr id="0" name=""/>
        <dsp:cNvSpPr/>
      </dsp:nvSpPr>
      <dsp:spPr>
        <a:xfrm>
          <a:off x="0" y="2080519"/>
          <a:ext cx="10576605" cy="10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07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700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080519"/>
        <a:ext cx="10576605" cy="1058804"/>
      </dsp:txXfrm>
    </dsp:sp>
    <dsp:sp modelId="{D3683565-D1E5-434D-B115-F9208D513358}">
      <dsp:nvSpPr>
        <dsp:cNvPr id="0" name=""/>
        <dsp:cNvSpPr/>
      </dsp:nvSpPr>
      <dsp:spPr>
        <a:xfrm>
          <a:off x="0" y="3744461"/>
          <a:ext cx="10576605" cy="735178"/>
        </a:xfrm>
        <a:prstGeom prst="roundRect">
          <a:avLst/>
        </a:prstGeom>
        <a:solidFill>
          <a:srgbClr val="3E4E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Совершенствование правил допуска на строительный рынок</a:t>
          </a:r>
          <a:endParaRPr lang="ru-RU" sz="1700" b="1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888" y="3780349"/>
        <a:ext cx="10504829" cy="663402"/>
      </dsp:txXfrm>
    </dsp:sp>
    <dsp:sp modelId="{677540A6-D47D-4249-B713-8E17F21D87BB}">
      <dsp:nvSpPr>
        <dsp:cNvPr id="0" name=""/>
        <dsp:cNvSpPr/>
      </dsp:nvSpPr>
      <dsp:spPr>
        <a:xfrm>
          <a:off x="0" y="2449855"/>
          <a:ext cx="10576605" cy="739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07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Совершенствование антидемпингового регулирования </a:t>
          </a:r>
          <a:endParaRPr lang="ru-RU" sz="1700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u="none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Формирование модели «партнерских отношений»</a:t>
          </a:r>
          <a:endParaRPr lang="ru-RU" sz="1700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i="1" u="none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Переход к системе определения уровня компетенции участников в сфере строительства по нефинансовым критериям </a:t>
          </a:r>
          <a:endParaRPr lang="ru-RU" sz="1700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449855"/>
        <a:ext cx="10576605" cy="739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47AF9-B637-4011-A8D6-FA4E18E16ECF}">
      <dsp:nvSpPr>
        <dsp:cNvPr id="0" name=""/>
        <dsp:cNvSpPr/>
      </dsp:nvSpPr>
      <dsp:spPr>
        <a:xfrm>
          <a:off x="0" y="0"/>
          <a:ext cx="10576605" cy="1044006"/>
        </a:xfrm>
        <a:prstGeom prst="roundRect">
          <a:avLst/>
        </a:prstGeom>
        <a:solidFill>
          <a:srgbClr val="3E4E9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Передача полномочий по надзору за деятельностью саморегулируемых организаций от Ростехнадзора Национальным объединениям</a:t>
          </a:r>
          <a:endParaRPr lang="ru-RU" sz="1700" b="1" i="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964" y="50964"/>
        <a:ext cx="10474677" cy="942078"/>
      </dsp:txXfrm>
    </dsp:sp>
    <dsp:sp modelId="{C24CE101-958B-4B0A-B6B3-0D3292228279}">
      <dsp:nvSpPr>
        <dsp:cNvPr id="0" name=""/>
        <dsp:cNvSpPr/>
      </dsp:nvSpPr>
      <dsp:spPr>
        <a:xfrm>
          <a:off x="0" y="1149325"/>
          <a:ext cx="10576605" cy="104364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Создание Единого реестра, обобщающего сведения об объектах капитального строительства</a:t>
          </a:r>
          <a:endParaRPr lang="ru-RU" sz="1700" b="1" i="0" u="none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946" y="1200271"/>
        <a:ext cx="10474713" cy="941750"/>
      </dsp:txXfrm>
    </dsp:sp>
    <dsp:sp modelId="{7B79D81B-3257-4D68-96BD-3FF6ECCE13A2}">
      <dsp:nvSpPr>
        <dsp:cNvPr id="0" name=""/>
        <dsp:cNvSpPr/>
      </dsp:nvSpPr>
      <dsp:spPr>
        <a:xfrm>
          <a:off x="0" y="1996552"/>
          <a:ext cx="10576605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07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700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996552"/>
        <a:ext cx="10576605" cy="894240"/>
      </dsp:txXfrm>
    </dsp:sp>
    <dsp:sp modelId="{D3683565-D1E5-434D-B115-F9208D513358}">
      <dsp:nvSpPr>
        <dsp:cNvPr id="0" name=""/>
        <dsp:cNvSpPr/>
      </dsp:nvSpPr>
      <dsp:spPr>
        <a:xfrm>
          <a:off x="0" y="2291576"/>
          <a:ext cx="10576605" cy="1021787"/>
        </a:xfrm>
        <a:prstGeom prst="roundRect">
          <a:avLst/>
        </a:prstGeom>
        <a:solidFill>
          <a:srgbClr val="3E4E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Создание Информационной платформы</a:t>
          </a:r>
          <a:r>
            <a:rPr lang="ru-RU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ru-RU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содержащей всю информацию о специалистах в области строительства</a:t>
          </a:r>
          <a:endParaRPr lang="ru-RU" sz="1700" b="1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880" y="2341456"/>
        <a:ext cx="10476845" cy="922027"/>
      </dsp:txXfrm>
    </dsp:sp>
    <dsp:sp modelId="{CA2A7BC4-E76F-44C1-9CB0-CC307A692C99}">
      <dsp:nvSpPr>
        <dsp:cNvPr id="0" name=""/>
        <dsp:cNvSpPr/>
      </dsp:nvSpPr>
      <dsp:spPr>
        <a:xfrm>
          <a:off x="0" y="3434372"/>
          <a:ext cx="10576605" cy="1021787"/>
        </a:xfrm>
        <a:prstGeom prst="roundRect">
          <a:avLst/>
        </a:prstGeom>
        <a:solidFill>
          <a:srgbClr val="3E4E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Повышение производительности труда и уровня квалификации специалистов</a:t>
          </a:r>
          <a:endParaRPr lang="ru-RU" sz="1700" b="1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880" y="3484252"/>
        <a:ext cx="10476845" cy="922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47AF9-B637-4011-A8D6-FA4E18E16ECF}">
      <dsp:nvSpPr>
        <dsp:cNvPr id="0" name=""/>
        <dsp:cNvSpPr/>
      </dsp:nvSpPr>
      <dsp:spPr>
        <a:xfrm>
          <a:off x="0" y="0"/>
          <a:ext cx="10576605" cy="1154353"/>
        </a:xfrm>
        <a:prstGeom prst="roundRect">
          <a:avLst/>
        </a:prstGeom>
        <a:solidFill>
          <a:srgbClr val="3E4E9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Разработка и внедрение стандартов развития городской среды</a:t>
          </a:r>
          <a:r>
            <a:rPr lang="ru-RU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и благоустройства общественных и дворовых пространств с учетом природно-климатических особенностей Арктики</a:t>
          </a:r>
          <a:endParaRPr lang="ru-RU" sz="1700" b="1" i="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351" y="56351"/>
        <a:ext cx="10463903" cy="1041651"/>
      </dsp:txXfrm>
    </dsp:sp>
    <dsp:sp modelId="{C24CE101-958B-4B0A-B6B3-0D3292228279}">
      <dsp:nvSpPr>
        <dsp:cNvPr id="0" name=""/>
        <dsp:cNvSpPr/>
      </dsp:nvSpPr>
      <dsp:spPr>
        <a:xfrm>
          <a:off x="0" y="1488182"/>
          <a:ext cx="10576605" cy="12084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Организация и проведение федерального </a:t>
          </a:r>
          <a:r>
            <a:rPr lang="ru-RU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конкурса лучших практик развития и цифровизации</a:t>
          </a:r>
          <a:r>
            <a:rPr lang="ru-RU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городской среды, благоустройства общественных и дворовых пространств в Арктической зоне</a:t>
          </a:r>
          <a:endParaRPr lang="ru-RU" sz="1700" b="1" i="0" u="none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994" y="1547176"/>
        <a:ext cx="10458617" cy="1090501"/>
      </dsp:txXfrm>
    </dsp:sp>
    <dsp:sp modelId="{D3683565-D1E5-434D-B115-F9208D513358}">
      <dsp:nvSpPr>
        <dsp:cNvPr id="0" name=""/>
        <dsp:cNvSpPr/>
      </dsp:nvSpPr>
      <dsp:spPr>
        <a:xfrm>
          <a:off x="0" y="3106022"/>
          <a:ext cx="10576605" cy="1028317"/>
        </a:xfrm>
        <a:prstGeom prst="roundRect">
          <a:avLst/>
        </a:prstGeom>
        <a:solidFill>
          <a:srgbClr val="3E4E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Разработка механизмов государственной поддержки жилищного строительства</a:t>
          </a:r>
          <a:r>
            <a:rPr lang="ru-RU" sz="1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в том числе деревянного домостроения, в Арктической зоне</a:t>
          </a:r>
          <a:endParaRPr lang="ru-RU" sz="1700" b="1" i="1" u="none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198" y="3156220"/>
        <a:ext cx="10476209" cy="92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21ECC-5CA4-41BF-91DB-43A734248926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FA81D-CDB8-4DEC-B451-B1A8C194E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5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1229861" y="3650949"/>
            <a:ext cx="9838985" cy="3458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89338" y="576263"/>
            <a:ext cx="5122862" cy="288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6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9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07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18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21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1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3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67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8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5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5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tx">
  <p:cSld name="1_Заголовок и объект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6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9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3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7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1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28D4D-229E-4D11-B9EA-9109A553A1C9}" type="datetimeFigureOut">
              <a:rPr lang="ru-RU" smtClean="0"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436D-C85E-463C-ACB6-2222DAB87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6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6.jpeg"/><Relationship Id="rId10" Type="http://schemas.microsoft.com/office/2007/relationships/diagramDrawing" Target="../diagrams/drawing3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http://www.nostroy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"/>
          <p:cNvGrpSpPr/>
          <p:nvPr/>
        </p:nvGrpSpPr>
        <p:grpSpPr>
          <a:xfrm>
            <a:off x="176249" y="216013"/>
            <a:ext cx="11639840" cy="5029158"/>
            <a:chOff x="92355" y="0"/>
            <a:chExt cx="12017057" cy="5192140"/>
          </a:xfrm>
        </p:grpSpPr>
        <p:pic>
          <p:nvPicPr>
            <p:cNvPr id="123" name="Google Shape;12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355" y="1215008"/>
              <a:ext cx="11244540" cy="3977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"/>
            <p:cNvSpPr/>
            <p:nvPr/>
          </p:nvSpPr>
          <p:spPr>
            <a:xfrm>
              <a:off x="6543002" y="0"/>
              <a:ext cx="5566410" cy="4544060"/>
            </a:xfrm>
            <a:custGeom>
              <a:avLst/>
              <a:gdLst/>
              <a:ahLst/>
              <a:cxnLst/>
              <a:rect l="l" t="t" r="r" b="b"/>
              <a:pathLst>
                <a:path w="5566409" h="4544060" extrusionOk="0">
                  <a:moveTo>
                    <a:pt x="5566067" y="1919909"/>
                  </a:moveTo>
                  <a:lnTo>
                    <a:pt x="2692743" y="12"/>
                  </a:lnTo>
                  <a:lnTo>
                    <a:pt x="1530807" y="12"/>
                  </a:lnTo>
                  <a:lnTo>
                    <a:pt x="751471" y="0"/>
                  </a:lnTo>
                  <a:lnTo>
                    <a:pt x="0" y="1124673"/>
                  </a:lnTo>
                  <a:lnTo>
                    <a:pt x="3009023" y="3135261"/>
                  </a:lnTo>
                  <a:lnTo>
                    <a:pt x="2822397" y="3414572"/>
                  </a:lnTo>
                  <a:lnTo>
                    <a:pt x="4511916" y="4543476"/>
                  </a:lnTo>
                  <a:lnTo>
                    <a:pt x="5031473" y="3765905"/>
                  </a:lnTo>
                  <a:lnTo>
                    <a:pt x="4122153" y="3158325"/>
                  </a:lnTo>
                  <a:lnTo>
                    <a:pt x="4147883" y="3119831"/>
                  </a:lnTo>
                  <a:lnTo>
                    <a:pt x="4574044" y="3404578"/>
                  </a:lnTo>
                  <a:lnTo>
                    <a:pt x="5566067" y="1919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</p:grpSp>
      <p:grpSp>
        <p:nvGrpSpPr>
          <p:cNvPr id="127" name="Google Shape;127;p1"/>
          <p:cNvGrpSpPr/>
          <p:nvPr/>
        </p:nvGrpSpPr>
        <p:grpSpPr>
          <a:xfrm>
            <a:off x="176249" y="1393780"/>
            <a:ext cx="11242653" cy="5002059"/>
            <a:chOff x="0" y="1216799"/>
            <a:chExt cx="11606998" cy="516416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216799"/>
              <a:ext cx="6973201" cy="4026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63393" y="5193004"/>
              <a:ext cx="2943605" cy="11879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125;p1"/>
          <p:cNvSpPr txBox="1">
            <a:spLocks/>
          </p:cNvSpPr>
          <p:nvPr/>
        </p:nvSpPr>
        <p:spPr>
          <a:xfrm>
            <a:off x="358461" y="5605329"/>
            <a:ext cx="5874914" cy="2586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301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4920">
              <a:lnSpc>
                <a:spcPct val="100000"/>
              </a:lnSpc>
            </a:pPr>
            <a:r>
              <a:rPr lang="ru-RU" sz="1600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Мороз </a:t>
            </a:r>
            <a:r>
              <a:rPr lang="ru-RU" sz="1600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Антон Михайлович – Вице-президент</a:t>
            </a:r>
            <a:endParaRPr lang="ru-RU" sz="1600" b="1" dirty="0">
              <a:solidFill>
                <a:srgbClr val="475AA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125" name="Google Shape;125;p1"/>
          <p:cNvSpPr txBox="1">
            <a:spLocks noGrp="1"/>
          </p:cNvSpPr>
          <p:nvPr>
            <p:ph type="title"/>
          </p:nvPr>
        </p:nvSpPr>
        <p:spPr>
          <a:xfrm>
            <a:off x="2620997" y="166929"/>
            <a:ext cx="9195092" cy="170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01" rIns="0" bIns="0" anchor="t" anchorCtr="0">
            <a:spAutoFit/>
          </a:bodyPr>
          <a:lstStyle/>
          <a:p>
            <a:pPr marR="4920" algn="r">
              <a:lnSpc>
                <a:spcPct val="100000"/>
              </a:lnSpc>
            </a:pPr>
            <a:r>
              <a:rPr lang="ru-RU" sz="1800" b="1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Основные положения проекта Стратегии развития строительной отрасли и жилищно-коммунального </a:t>
            </a:r>
            <a:r>
              <a:rPr lang="ru-RU" sz="1800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хозяйства</a:t>
            </a:r>
            <a:r>
              <a:rPr lang="en-US" sz="1800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/>
            </a:r>
            <a:br>
              <a:rPr lang="en-US" sz="1800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</a:br>
            <a:r>
              <a:rPr lang="en-US" sz="1800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/>
            </a:r>
            <a:br>
              <a:rPr lang="en-US" sz="1800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</a:br>
            <a:r>
              <a:rPr lang="ru-RU" sz="1800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Стратегия </a:t>
            </a:r>
            <a:r>
              <a:rPr lang="ru-RU" sz="1800" b="1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развития Арктической зоны России до 2035 </a:t>
            </a:r>
            <a:r>
              <a:rPr lang="ru-RU" sz="1800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года </a:t>
            </a:r>
            <a:r>
              <a:rPr lang="ru-RU" sz="1800" b="1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Качество жизни в Арктической зоне</a:t>
            </a:r>
            <a:r>
              <a:rPr lang="ru-RU" sz="2000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/>
            </a:r>
            <a:br>
              <a:rPr lang="ru-RU" sz="2000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</a:br>
            <a:endParaRPr sz="2000" b="1" dirty="0">
              <a:solidFill>
                <a:srgbClr val="475AA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0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2</a:t>
            </a:fld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43" y="194682"/>
            <a:ext cx="11162743" cy="769974"/>
          </a:xfrm>
          <a:prstGeom prst="rect">
            <a:avLst/>
          </a:prstGeom>
        </p:spPr>
      </p:pic>
      <p:sp>
        <p:nvSpPr>
          <p:cNvPr id="10" name="TextBox 28"/>
          <p:cNvSpPr txBox="1"/>
          <p:nvPr/>
        </p:nvSpPr>
        <p:spPr>
          <a:xfrm>
            <a:off x="861886" y="226697"/>
            <a:ext cx="9055838" cy="737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Стратегия </a:t>
            </a:r>
            <a:r>
              <a:rPr lang="ru-RU" b="1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развития строительной отрасли и жилищно-коммунального хозяйства</a:t>
            </a:r>
            <a:endParaRPr lang="ru-RU" dirty="0"/>
          </a:p>
        </p:txBody>
      </p:sp>
      <p:grpSp>
        <p:nvGrpSpPr>
          <p:cNvPr id="82" name="Group 36">
            <a:extLst>
              <a:ext uri="{FF2B5EF4-FFF2-40B4-BE49-F238E27FC236}">
                <a16:creationId xmlns="" xmlns:a16="http://schemas.microsoft.com/office/drawing/2014/main" id="{68CDDE07-82EC-4B2C-8FFB-692720AF7056}"/>
              </a:ext>
            </a:extLst>
          </p:cNvPr>
          <p:cNvGrpSpPr/>
          <p:nvPr/>
        </p:nvGrpSpPr>
        <p:grpSpPr>
          <a:xfrm>
            <a:off x="926380" y="6105284"/>
            <a:ext cx="10962864" cy="545027"/>
            <a:chOff x="0" y="0"/>
            <a:chExt cx="10962863" cy="545025"/>
          </a:xfrm>
        </p:grpSpPr>
        <p:pic>
          <p:nvPicPr>
            <p:cNvPr id="83" name="Picture 37" descr="Picture 37">
              <a:extLst>
                <a:ext uri="{FF2B5EF4-FFF2-40B4-BE49-F238E27FC236}">
                  <a16:creationId xmlns="" xmlns:a16="http://schemas.microsoft.com/office/drawing/2014/main" id="{AB3D089F-9AC6-437A-8EFF-11A8298D7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Picture 41" descr="Picture 41">
              <a:extLst>
                <a:ext uri="{FF2B5EF4-FFF2-40B4-BE49-F238E27FC236}">
                  <a16:creationId xmlns="" xmlns:a16="http://schemas.microsoft.com/office/drawing/2014/main" id="{A0CC5B04-29C8-4CD7-BCC9-058FA131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A0DA8F99-2203-4CB6-A017-954353AE7B11}"/>
              </a:ext>
            </a:extLst>
          </p:cNvPr>
          <p:cNvGrpSpPr/>
          <p:nvPr/>
        </p:nvGrpSpPr>
        <p:grpSpPr>
          <a:xfrm>
            <a:off x="2970576" y="1980111"/>
            <a:ext cx="6518475" cy="1370085"/>
            <a:chOff x="-1" y="-5467"/>
            <a:chExt cx="11161716" cy="1203290"/>
          </a:xfrm>
        </p:grpSpPr>
        <p:sp>
          <p:nvSpPr>
            <p:cNvPr id="15" name="Rectangle 20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15E5DDB-DAC0-4C67-8798-0C57B83CD15C}"/>
                </a:ext>
              </a:extLst>
            </p:cNvPr>
            <p:cNvSpPr/>
            <p:nvPr/>
          </p:nvSpPr>
          <p:spPr>
            <a:xfrm>
              <a:off x="-1" y="0"/>
              <a:ext cx="11161716" cy="1197823"/>
            </a:xfrm>
            <a:prstGeom prst="rect">
              <a:avLst/>
            </a:prstGeom>
            <a:solidFill>
              <a:srgbClr val="F2F2F2">
                <a:alpha val="83000"/>
              </a:srgbClr>
            </a:solidFill>
            <a:ln w="12700" cap="flat">
              <a:solidFill>
                <a:schemeClr val="tx1"/>
              </a:solidFill>
              <a:prstDash val="dash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rgbClr val="FFFFFF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D4596796-6F10-4429-A834-829B1FDFEA15}"/>
                </a:ext>
              </a:extLst>
            </p:cNvPr>
            <p:cNvSpPr txBox="1"/>
            <p:nvPr/>
          </p:nvSpPr>
          <p:spPr>
            <a:xfrm>
              <a:off x="194709" y="-5467"/>
              <a:ext cx="10921638" cy="68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lc="http://schemas.openxmlformats.org/drawingml/2006/lockedCanvas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ctr">
                <a:buFont typeface="Arial" panose="020B0604020202020204" pitchFamily="34" charset="0"/>
                <a:buChar char="•"/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sz="1400" dirty="0" smtClean="0">
                  <a:solidFill>
                    <a:schemeClr val="tx1"/>
                  </a:solidFill>
                  <a:latin typeface="Verdana"/>
                  <a:ea typeface="Verdana"/>
                  <a:cs typeface="Verdana"/>
                  <a:sym typeface="Verdana"/>
                </a:rPr>
                <a:t>повышение комфорта, качества и уровня жизни граждан</a:t>
              </a:r>
              <a:endParaRPr lang="ru-RU" sz="14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ru-RU" sz="14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sz="1400" dirty="0" smtClean="0">
                  <a:solidFill>
                    <a:schemeClr val="tx1"/>
                  </a:solidFill>
                  <a:latin typeface="Verdana"/>
                  <a:ea typeface="Verdana"/>
                  <a:cs typeface="Verdana"/>
                  <a:sym typeface="Verdana"/>
                </a:rPr>
                <a:t>формирование высокотехнологических, конкурентоспособных отраслей строительства и ЖКХ</a:t>
              </a:r>
              <a:endParaRPr lang="ru-RU" sz="14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ru-RU" sz="14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sz="1400" dirty="0" smtClean="0">
                  <a:solidFill>
                    <a:schemeClr val="tx1"/>
                  </a:solidFill>
                  <a:latin typeface="Verdana"/>
                  <a:ea typeface="Verdana"/>
                  <a:cs typeface="Verdana"/>
                  <a:sym typeface="Verdana"/>
                </a:rPr>
                <a:t>минимизация негативного воздействия на окружающую среду</a:t>
              </a:r>
              <a:endParaRPr lang="ru-RU" sz="1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C150C09B-02E1-4A86-9E96-80B21A66416D}"/>
              </a:ext>
            </a:extLst>
          </p:cNvPr>
          <p:cNvSpPr/>
          <p:nvPr/>
        </p:nvSpPr>
        <p:spPr>
          <a:xfrm>
            <a:off x="2641866" y="1758427"/>
            <a:ext cx="759059" cy="696015"/>
          </a:xfrm>
          <a:prstGeom prst="ellipse">
            <a:avLst/>
          </a:prstGeom>
          <a:solidFill>
            <a:srgbClr val="E21D29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!</a:t>
            </a:r>
          </a:p>
        </p:txBody>
      </p:sp>
      <p:sp>
        <p:nvSpPr>
          <p:cNvPr id="19" name="Google Shape;221;gc3b5b06021_5_836"/>
          <p:cNvSpPr txBox="1"/>
          <p:nvPr/>
        </p:nvSpPr>
        <p:spPr>
          <a:xfrm>
            <a:off x="5675960" y="1244748"/>
            <a:ext cx="8171612" cy="47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58" tIns="45258" rIns="45258" bIns="45258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2700">
              <a:spcBef>
                <a:spcPts val="130"/>
              </a:spcBef>
              <a:defRPr sz="2500" b="1">
                <a:solidFill>
                  <a:srgbClr val="4859A7"/>
                </a:solidFill>
                <a:latin typeface="Verdana" pitchFamily="34" charset="0"/>
                <a:ea typeface="Verdana" pitchFamily="34" charset="0"/>
              </a:defRPr>
            </a:lvl1pPr>
          </a:lstStyle>
          <a:p>
            <a:r>
              <a:rPr lang="ru-RU" sz="2422" dirty="0" smtClean="0"/>
              <a:t>Цели</a:t>
            </a:r>
            <a:endParaRPr lang="ru-RU" sz="2422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998829" y="4640071"/>
            <a:ext cx="4549184" cy="1323437"/>
          </a:xfrm>
          <a:prstGeom prst="rect">
            <a:avLst/>
          </a:prstGeom>
          <a:solidFill>
            <a:srgbClr val="FFF2CC"/>
          </a:solidFill>
          <a:ln w="19050" cap="flat">
            <a:solidFill>
              <a:schemeClr val="tx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Сбалансированный и комплексный подход к планированию застройки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городских территорий</a:t>
            </a:r>
            <a:endParaRPr lang="en-US" sz="20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6273421" y="3510617"/>
            <a:ext cx="0" cy="969033"/>
          </a:xfrm>
          <a:prstGeom prst="straightConnector1">
            <a:avLst/>
          </a:prstGeom>
          <a:ln w="57150">
            <a:solidFill>
              <a:srgbClr val="4A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</a:t>
            </a:fld>
            <a:endParaRPr dirty="0"/>
          </a:p>
        </p:txBody>
      </p:sp>
      <p:grpSp>
        <p:nvGrpSpPr>
          <p:cNvPr id="82" name="Group 36">
            <a:extLst>
              <a:ext uri="{FF2B5EF4-FFF2-40B4-BE49-F238E27FC236}">
                <a16:creationId xmlns="" xmlns:a16="http://schemas.microsoft.com/office/drawing/2014/main" id="{68CDDE07-82EC-4B2C-8FFB-692720AF7056}"/>
              </a:ext>
            </a:extLst>
          </p:cNvPr>
          <p:cNvGrpSpPr/>
          <p:nvPr/>
        </p:nvGrpSpPr>
        <p:grpSpPr>
          <a:xfrm>
            <a:off x="926380" y="6105284"/>
            <a:ext cx="10962864" cy="545027"/>
            <a:chOff x="0" y="0"/>
            <a:chExt cx="10962863" cy="545025"/>
          </a:xfrm>
        </p:grpSpPr>
        <p:pic>
          <p:nvPicPr>
            <p:cNvPr id="83" name="Picture 37" descr="Picture 37">
              <a:extLst>
                <a:ext uri="{FF2B5EF4-FFF2-40B4-BE49-F238E27FC236}">
                  <a16:creationId xmlns="" xmlns:a16="http://schemas.microsoft.com/office/drawing/2014/main" id="{AB3D089F-9AC6-437A-8EFF-11A8298D7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Picture 41" descr="Picture 41">
              <a:extLst>
                <a:ext uri="{FF2B5EF4-FFF2-40B4-BE49-F238E27FC236}">
                  <a16:creationId xmlns="" xmlns:a16="http://schemas.microsoft.com/office/drawing/2014/main" id="{A0CC5B04-29C8-4CD7-BCC9-058FA131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23616479"/>
              </p:ext>
            </p:extLst>
          </p:nvPr>
        </p:nvGraphicFramePr>
        <p:xfrm>
          <a:off x="941511" y="1342004"/>
          <a:ext cx="10576605" cy="542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443" y="194682"/>
            <a:ext cx="11162743" cy="769974"/>
          </a:xfrm>
          <a:prstGeom prst="rect">
            <a:avLst/>
          </a:prstGeom>
        </p:spPr>
      </p:pic>
      <p:sp>
        <p:nvSpPr>
          <p:cNvPr id="13" name="TextBox 28"/>
          <p:cNvSpPr txBox="1"/>
          <p:nvPr/>
        </p:nvSpPr>
        <p:spPr>
          <a:xfrm>
            <a:off x="861886" y="226697"/>
            <a:ext cx="9055838" cy="737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Стратегия </a:t>
            </a:r>
            <a:r>
              <a:rPr lang="ru-RU" b="1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развития строительной отрасли и жилищно-коммунального хозяйства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1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4</a:t>
            </a:fld>
            <a:endParaRPr dirty="0"/>
          </a:p>
        </p:txBody>
      </p:sp>
      <p:grpSp>
        <p:nvGrpSpPr>
          <p:cNvPr id="82" name="Group 36">
            <a:extLst>
              <a:ext uri="{FF2B5EF4-FFF2-40B4-BE49-F238E27FC236}">
                <a16:creationId xmlns="" xmlns:a16="http://schemas.microsoft.com/office/drawing/2014/main" id="{68CDDE07-82EC-4B2C-8FFB-692720AF7056}"/>
              </a:ext>
            </a:extLst>
          </p:cNvPr>
          <p:cNvGrpSpPr/>
          <p:nvPr/>
        </p:nvGrpSpPr>
        <p:grpSpPr>
          <a:xfrm>
            <a:off x="926380" y="6105284"/>
            <a:ext cx="10962864" cy="545027"/>
            <a:chOff x="0" y="0"/>
            <a:chExt cx="10962863" cy="545025"/>
          </a:xfrm>
        </p:grpSpPr>
        <p:pic>
          <p:nvPicPr>
            <p:cNvPr id="83" name="Picture 37" descr="Picture 37">
              <a:extLst>
                <a:ext uri="{FF2B5EF4-FFF2-40B4-BE49-F238E27FC236}">
                  <a16:creationId xmlns="" xmlns:a16="http://schemas.microsoft.com/office/drawing/2014/main" id="{AB3D089F-9AC6-437A-8EFF-11A8298D7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Picture 41" descr="Picture 41">
              <a:extLst>
                <a:ext uri="{FF2B5EF4-FFF2-40B4-BE49-F238E27FC236}">
                  <a16:creationId xmlns="" xmlns:a16="http://schemas.microsoft.com/office/drawing/2014/main" id="{A0CC5B04-29C8-4CD7-BCC9-058FA131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11053054"/>
              </p:ext>
            </p:extLst>
          </p:nvPr>
        </p:nvGraphicFramePr>
        <p:xfrm>
          <a:off x="941511" y="1342004"/>
          <a:ext cx="10576605" cy="542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443" y="194682"/>
            <a:ext cx="11162743" cy="769974"/>
          </a:xfrm>
          <a:prstGeom prst="rect">
            <a:avLst/>
          </a:prstGeom>
        </p:spPr>
      </p:pic>
      <p:sp>
        <p:nvSpPr>
          <p:cNvPr id="13" name="TextBox 28"/>
          <p:cNvSpPr txBox="1"/>
          <p:nvPr/>
        </p:nvSpPr>
        <p:spPr>
          <a:xfrm>
            <a:off x="861886" y="364225"/>
            <a:ext cx="905583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Предложения НОСТРОЙ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4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63" y="379966"/>
            <a:ext cx="9261797" cy="6365942"/>
          </a:xfrm>
          <a:prstGeom prst="rect">
            <a:avLst/>
          </a:prstGeom>
        </p:spPr>
      </p:pic>
      <p:sp>
        <p:nvSpPr>
          <p:cNvPr id="54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5</a:t>
            </a:fld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43" y="194682"/>
            <a:ext cx="11162743" cy="769974"/>
          </a:xfrm>
          <a:prstGeom prst="rect">
            <a:avLst/>
          </a:prstGeom>
        </p:spPr>
      </p:pic>
      <p:sp>
        <p:nvSpPr>
          <p:cNvPr id="10" name="TextBox 28"/>
          <p:cNvSpPr txBox="1"/>
          <p:nvPr/>
        </p:nvSpPr>
        <p:spPr>
          <a:xfrm>
            <a:off x="861886" y="379966"/>
            <a:ext cx="9055838" cy="39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 smtClean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Арктическая зона Российской Федерации</a:t>
            </a:r>
            <a:endParaRPr lang="ru-RU" dirty="0"/>
          </a:p>
        </p:txBody>
      </p:sp>
      <p:grpSp>
        <p:nvGrpSpPr>
          <p:cNvPr id="82" name="Group 36">
            <a:extLst>
              <a:ext uri="{FF2B5EF4-FFF2-40B4-BE49-F238E27FC236}">
                <a16:creationId xmlns="" xmlns:a16="http://schemas.microsoft.com/office/drawing/2014/main" id="{68CDDE07-82EC-4B2C-8FFB-692720AF7056}"/>
              </a:ext>
            </a:extLst>
          </p:cNvPr>
          <p:cNvGrpSpPr/>
          <p:nvPr/>
        </p:nvGrpSpPr>
        <p:grpSpPr>
          <a:xfrm>
            <a:off x="926380" y="6105284"/>
            <a:ext cx="10962864" cy="545027"/>
            <a:chOff x="0" y="0"/>
            <a:chExt cx="10962863" cy="545025"/>
          </a:xfrm>
        </p:grpSpPr>
        <p:pic>
          <p:nvPicPr>
            <p:cNvPr id="83" name="Picture 37" descr="Picture 37">
              <a:extLst>
                <a:ext uri="{FF2B5EF4-FFF2-40B4-BE49-F238E27FC236}">
                  <a16:creationId xmlns="" xmlns:a16="http://schemas.microsoft.com/office/drawing/2014/main" id="{AB3D089F-9AC6-437A-8EFF-11A8298D7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Picture 41" descr="Picture 41">
              <a:extLst>
                <a:ext uri="{FF2B5EF4-FFF2-40B4-BE49-F238E27FC236}">
                  <a16:creationId xmlns="" xmlns:a16="http://schemas.microsoft.com/office/drawing/2014/main" id="{A0CC5B04-29C8-4CD7-BCC9-058FA131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37" y="5088348"/>
            <a:ext cx="2484348" cy="3368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48443" y="3324406"/>
            <a:ext cx="2179130" cy="738662"/>
          </a:xfrm>
          <a:prstGeom prst="rect">
            <a:avLst/>
          </a:prstGeom>
          <a:solidFill>
            <a:srgbClr val="FFF2CC"/>
          </a:solidFill>
          <a:ln w="19050" cap="flat">
            <a:solidFill>
              <a:schemeClr val="tx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Расселение методом выплаты возмещения</a:t>
            </a:r>
            <a:endParaRPr lang="en-US" sz="1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8443" y="1134029"/>
            <a:ext cx="2179130" cy="1169549"/>
          </a:xfrm>
          <a:prstGeom prst="rect">
            <a:avLst/>
          </a:prstGeom>
          <a:solidFill>
            <a:srgbClr val="FFF2CC"/>
          </a:solidFill>
          <a:ln w="19050" cap="flat">
            <a:solidFill>
              <a:schemeClr val="tx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Целевые показатели Стратегии развития Арктической зоны РФ </a:t>
            </a:r>
            <a:endParaRPr lang="en-US" sz="1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8443" y="5199626"/>
            <a:ext cx="2179130" cy="523218"/>
          </a:xfrm>
          <a:prstGeom prst="rect">
            <a:avLst/>
          </a:prstGeom>
          <a:solidFill>
            <a:srgbClr val="FFF2CC"/>
          </a:solidFill>
          <a:ln w="19050" cap="flat">
            <a:solidFill>
              <a:schemeClr val="tx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Миграционный прирост</a:t>
            </a:r>
            <a:endParaRPr lang="en-US" sz="1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733480" y="2449902"/>
            <a:ext cx="0" cy="818257"/>
          </a:xfrm>
          <a:prstGeom prst="straightConnector1">
            <a:avLst/>
          </a:prstGeom>
          <a:ln w="57150">
            <a:solidFill>
              <a:srgbClr val="4A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738008" y="4119315"/>
            <a:ext cx="0" cy="969033"/>
          </a:xfrm>
          <a:prstGeom prst="straightConnector1">
            <a:avLst/>
          </a:prstGeom>
          <a:ln w="57150">
            <a:solidFill>
              <a:srgbClr val="4A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множение 11"/>
          <p:cNvSpPr/>
          <p:nvPr/>
        </p:nvSpPr>
        <p:spPr>
          <a:xfrm>
            <a:off x="1405676" y="2674494"/>
            <a:ext cx="655607" cy="4653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1410204" y="4317026"/>
            <a:ext cx="655607" cy="4653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43" y="194682"/>
            <a:ext cx="11162743" cy="769974"/>
          </a:xfrm>
          <a:prstGeom prst="rect">
            <a:avLst/>
          </a:prstGeom>
        </p:spPr>
      </p:pic>
      <p:sp>
        <p:nvSpPr>
          <p:cNvPr id="54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6</a:t>
            </a:fld>
            <a:endParaRPr dirty="0"/>
          </a:p>
        </p:txBody>
      </p:sp>
      <p:grpSp>
        <p:nvGrpSpPr>
          <p:cNvPr id="82" name="Group 36">
            <a:extLst>
              <a:ext uri="{FF2B5EF4-FFF2-40B4-BE49-F238E27FC236}">
                <a16:creationId xmlns="" xmlns:a16="http://schemas.microsoft.com/office/drawing/2014/main" id="{68CDDE07-82EC-4B2C-8FFB-692720AF7056}"/>
              </a:ext>
            </a:extLst>
          </p:cNvPr>
          <p:cNvGrpSpPr/>
          <p:nvPr/>
        </p:nvGrpSpPr>
        <p:grpSpPr>
          <a:xfrm>
            <a:off x="926380" y="6105284"/>
            <a:ext cx="10962864" cy="545027"/>
            <a:chOff x="0" y="0"/>
            <a:chExt cx="10962863" cy="545025"/>
          </a:xfrm>
        </p:grpSpPr>
        <p:pic>
          <p:nvPicPr>
            <p:cNvPr id="83" name="Picture 37" descr="Picture 37">
              <a:extLst>
                <a:ext uri="{FF2B5EF4-FFF2-40B4-BE49-F238E27FC236}">
                  <a16:creationId xmlns="" xmlns:a16="http://schemas.microsoft.com/office/drawing/2014/main" id="{AB3D089F-9AC6-437A-8EFF-11A8298D7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Picture 41" descr="Picture 41">
              <a:extLst>
                <a:ext uri="{FF2B5EF4-FFF2-40B4-BE49-F238E27FC236}">
                  <a16:creationId xmlns="" xmlns:a16="http://schemas.microsoft.com/office/drawing/2014/main" id="{A0CC5B04-29C8-4CD7-BCC9-058FA131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TextBox 28"/>
          <p:cNvSpPr txBox="1"/>
          <p:nvPr/>
        </p:nvSpPr>
        <p:spPr>
          <a:xfrm>
            <a:off x="861886" y="192683"/>
            <a:ext cx="1026537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 smtClean="0">
                <a:sym typeface="Verdana"/>
              </a:rPr>
              <a:t>Направления формирования благоприятной городской </a:t>
            </a:r>
          </a:p>
          <a:p>
            <a:pPr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 smtClean="0">
                <a:sym typeface="Verdana"/>
              </a:rPr>
              <a:t>среды в Арктической зоне РФ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96654825"/>
              </p:ext>
            </p:extLst>
          </p:nvPr>
        </p:nvGraphicFramePr>
        <p:xfrm>
          <a:off x="941511" y="1434161"/>
          <a:ext cx="10576605" cy="542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84A2D723-9A1E-4349-9D65-94B922B436E1}"/>
              </a:ext>
            </a:extLst>
          </p:cNvPr>
          <p:cNvSpPr/>
          <p:nvPr/>
        </p:nvSpPr>
        <p:spPr>
          <a:xfrm>
            <a:off x="635125" y="4276311"/>
            <a:ext cx="551041" cy="525672"/>
          </a:xfrm>
          <a:prstGeom prst="ellipse">
            <a:avLst/>
          </a:prstGeom>
          <a:solidFill>
            <a:srgbClr val="E21D29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!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84A2D723-9A1E-4349-9D65-94B922B436E1}"/>
              </a:ext>
            </a:extLst>
          </p:cNvPr>
          <p:cNvSpPr/>
          <p:nvPr/>
        </p:nvSpPr>
        <p:spPr>
          <a:xfrm>
            <a:off x="648442" y="2697067"/>
            <a:ext cx="551041" cy="525672"/>
          </a:xfrm>
          <a:prstGeom prst="ellipse">
            <a:avLst/>
          </a:prstGeom>
          <a:solidFill>
            <a:srgbClr val="E21D29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!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84A2D723-9A1E-4349-9D65-94B922B436E1}"/>
              </a:ext>
            </a:extLst>
          </p:cNvPr>
          <p:cNvSpPr/>
          <p:nvPr/>
        </p:nvSpPr>
        <p:spPr>
          <a:xfrm>
            <a:off x="648442" y="1165082"/>
            <a:ext cx="551041" cy="525672"/>
          </a:xfrm>
          <a:prstGeom prst="ellipse">
            <a:avLst/>
          </a:prstGeom>
          <a:solidFill>
            <a:srgbClr val="E21D29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27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13" descr="Picture 16"/>
          <p:cNvPicPr preferRelativeResize="0"/>
          <p:nvPr/>
        </p:nvPicPr>
        <p:blipFill rotWithShape="1">
          <a:blip r:embed="rId3">
            <a:alphaModFix/>
          </a:blip>
          <a:srcRect t="28148"/>
          <a:stretch/>
        </p:blipFill>
        <p:spPr>
          <a:xfrm>
            <a:off x="1541097" y="0"/>
            <a:ext cx="9708383" cy="492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3" descr="Picture 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5569" y="4918447"/>
            <a:ext cx="2924334" cy="11884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" name="Google Shape;810;p13"/>
          <p:cNvGrpSpPr/>
          <p:nvPr/>
        </p:nvGrpSpPr>
        <p:grpSpPr>
          <a:xfrm>
            <a:off x="780925" y="2871381"/>
            <a:ext cx="8590071" cy="369332"/>
            <a:chOff x="780925" y="2871381"/>
            <a:chExt cx="8590071" cy="369332"/>
          </a:xfrm>
        </p:grpSpPr>
        <p:sp>
          <p:nvSpPr>
            <p:cNvPr id="811" name="Google Shape;811;p13"/>
            <p:cNvSpPr txBox="1"/>
            <p:nvPr/>
          </p:nvSpPr>
          <p:spPr>
            <a:xfrm>
              <a:off x="1219660" y="2871381"/>
              <a:ext cx="8151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раб. тел.: +7 (495) 987-31-50</a:t>
              </a:r>
              <a:endParaRPr/>
            </a:p>
          </p:txBody>
        </p:sp>
        <p:pic>
          <p:nvPicPr>
            <p:cNvPr id="812" name="Google Shape;81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925" y="2941573"/>
              <a:ext cx="271690" cy="2716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3" name="Google Shape;813;p13"/>
          <p:cNvGrpSpPr/>
          <p:nvPr/>
        </p:nvGrpSpPr>
        <p:grpSpPr>
          <a:xfrm>
            <a:off x="795920" y="986842"/>
            <a:ext cx="8767580" cy="369332"/>
            <a:chOff x="795920" y="986842"/>
            <a:chExt cx="8767580" cy="369332"/>
          </a:xfrm>
        </p:grpSpPr>
        <p:sp>
          <p:nvSpPr>
            <p:cNvPr id="814" name="Google Shape;814;p13"/>
            <p:cNvSpPr txBox="1"/>
            <p:nvPr/>
          </p:nvSpPr>
          <p:spPr>
            <a:xfrm>
              <a:off x="1219661" y="986842"/>
              <a:ext cx="83438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123242, г. Москва, ул. Малая Грузинская, д. 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5" name="Google Shape;815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5920" y="1041251"/>
              <a:ext cx="247651" cy="2971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6" name="Google Shape;816;p13"/>
          <p:cNvGrpSpPr/>
          <p:nvPr/>
        </p:nvGrpSpPr>
        <p:grpSpPr>
          <a:xfrm>
            <a:off x="770268" y="1913258"/>
            <a:ext cx="8295927" cy="646331"/>
            <a:chOff x="770268" y="1913258"/>
            <a:chExt cx="8295927" cy="646331"/>
          </a:xfrm>
        </p:grpSpPr>
        <p:sp>
          <p:nvSpPr>
            <p:cNvPr id="817" name="Google Shape;817;p13"/>
            <p:cNvSpPr txBox="1"/>
            <p:nvPr/>
          </p:nvSpPr>
          <p:spPr>
            <a:xfrm>
              <a:off x="1219662" y="1913258"/>
              <a:ext cx="784653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info@nostroy.ru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sng" strike="noStrike" cap="none">
                  <a:solidFill>
                    <a:srgbClr val="0563C1"/>
                  </a:solidFill>
                  <a:latin typeface="Verdana"/>
                  <a:ea typeface="Verdana"/>
                  <a:cs typeface="Verdana"/>
                  <a:sym typeface="Verdana"/>
                  <a:hlinkClick r:id="rId7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www.nostroy.ru</a:t>
              </a:r>
              <a:r>
                <a:rPr lang="ru-RU"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endParaRPr/>
            </a:p>
          </p:txBody>
        </p:sp>
        <p:pic>
          <p:nvPicPr>
            <p:cNvPr id="818" name="Google Shape;818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70268" y="1956555"/>
              <a:ext cx="297181" cy="29718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29685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8866</TotalTime>
  <Words>270</Words>
  <Application>Microsoft Office PowerPoint</Application>
  <PresentationFormat>Широкоэкранный</PresentationFormat>
  <Paragraphs>47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Тема Office</vt:lpstr>
      <vt:lpstr>Основные положения проекта Стратегии развития строительной отрасли и жилищно-коммунального хозяйства  Стратегия развития Арктической зоны России до 2035 года Качество жизни в Арктической зоне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Скакодуб Никита Русланович</dc:creator>
  <cp:lastModifiedBy>Скакодуб Никита Русланович</cp:lastModifiedBy>
  <cp:revision>171</cp:revision>
  <dcterms:created xsi:type="dcterms:W3CDTF">2022-01-14T06:19:13Z</dcterms:created>
  <dcterms:modified xsi:type="dcterms:W3CDTF">2022-06-05T09:10:52Z</dcterms:modified>
</cp:coreProperties>
</file>