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8" r:id="rId5"/>
    <p:sldId id="261" r:id="rId6"/>
    <p:sldId id="260" r:id="rId7"/>
    <p:sldId id="263" r:id="rId8"/>
    <p:sldId id="265" r:id="rId9"/>
    <p:sldId id="267" r:id="rId10"/>
    <p:sldId id="262" r:id="rId11"/>
    <p:sldId id="266" r:id="rId1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исимов Алексей Владимирович" initials="ААВ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F795-4E19-4BFB-AE5F-EF6F1200197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23D-92B0-4759-8C36-A3A83543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7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F795-4E19-4BFB-AE5F-EF6F1200197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23D-92B0-4759-8C36-A3A83543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3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F795-4E19-4BFB-AE5F-EF6F1200197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23D-92B0-4759-8C36-A3A83543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1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F795-4E19-4BFB-AE5F-EF6F1200197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23D-92B0-4759-8C36-A3A83543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F795-4E19-4BFB-AE5F-EF6F1200197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23D-92B0-4759-8C36-A3A83543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8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F795-4E19-4BFB-AE5F-EF6F1200197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23D-92B0-4759-8C36-A3A83543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9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F795-4E19-4BFB-AE5F-EF6F1200197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23D-92B0-4759-8C36-A3A83543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2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F795-4E19-4BFB-AE5F-EF6F1200197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23D-92B0-4759-8C36-A3A83543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3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F795-4E19-4BFB-AE5F-EF6F1200197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23D-92B0-4759-8C36-A3A83543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F795-4E19-4BFB-AE5F-EF6F1200197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23D-92B0-4759-8C36-A3A83543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2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F795-4E19-4BFB-AE5F-EF6F1200197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23D-92B0-4759-8C36-A3A83543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9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F795-4E19-4BFB-AE5F-EF6F1200197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2623D-92B0-4759-8C36-A3A83543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3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2878F02BEA983120DF9C4F1D02C9B3AA93B14CDD8043BCCBFA9C1C4AF5DD30E6CD1041CB1E0B256E7DAE6A12C05750BFC11A58443D2A5CD937A1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hyperlink" Target="consultantplus://offline/ref=2878F02BEA983120DF9C4F1D02C9B3AA91B145D28748BCCBFA9C1C4AF5DD30E6CD1041C9180D2F322CE16B4E850043BFC31A5B442132A9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792D03977547DECD9DF18B3A80101A79B0C384A49DEA2701E7324509E462738FC90C7788D89E80E863E5BE7D8J0y1O" TargetMode="External"/><Relationship Id="rId2" Type="http://schemas.openxmlformats.org/officeDocument/2006/relationships/hyperlink" Target="consultantplus://offline/ref=825CD3AED37D9C84C4FB55FA4C93239570AD14C631DBEC9AA9AF36EC0783806926539F75A57390367DE99C9F1C5D5127DC7102419EF43C9AY039O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hyperlink" Target="consultantplus://offline/ref=0AB3A7BA19A9D1218C3F2566DA99B655124B3E057C32AD5FB7F800CFA857F541E11D5D35C77FAD22EB7DEE4017D7520841E9A3E54F60l068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F8FE460214DDF3E97859F30BA0BC8B6F013BFBD6F040F2C371E064912ACCA1BFEAC6818F41CBFB5A6E9D266EC805F89F9B55308B4F87v9q6O" TargetMode="External"/><Relationship Id="rId2" Type="http://schemas.openxmlformats.org/officeDocument/2006/relationships/hyperlink" Target="consultantplus://offline/ref=51CD02698E2D56EA87E7E48F9395E8451A9360A391EAF8142725EFD57805891BA4567A91DFC928C31B7F5923806281B7C7DCE8788FF7bBr0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consultantplus://offline/ref=F8FE460214DDF3E97859F30BA0BC8B6F013BFBD6F040F2C371E064912ACCA1BFEAC6818F41CAF85A6E9D266EC805F89F9B55308B4F87v9q6O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РЕАЛЬНЫЕ </a:t>
            </a:r>
            <a:r>
              <a:rPr lang="ru-RU" sz="3600" b="1" dirty="0"/>
              <a:t>ПРОБЛЕМЫ ПЕРЕДАЧИ ОБЪЕКТОВ НЕЗАВЕРШЕННОГО СТРОИТЕЛЬСТВА В ПРОЦЕДУРЕ БАНКРОТСВА</a:t>
            </a:r>
            <a:r>
              <a:rPr lang="ru-RU" sz="2700" b="1" dirty="0"/>
              <a:t/>
            </a:r>
            <a:br>
              <a:rPr lang="ru-RU" sz="2700" b="1" dirty="0"/>
            </a:b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Директор Института бизнес-права </a:t>
            </a:r>
          </a:p>
          <a:p>
            <a:pPr algn="r"/>
            <a:r>
              <a:rPr lang="ru-RU" dirty="0" smtClean="0"/>
              <a:t>Университета имени О.Е. </a:t>
            </a:r>
            <a:r>
              <a:rPr lang="ru-RU" dirty="0" err="1" smtClean="0"/>
              <a:t>Кутафина</a:t>
            </a:r>
            <a:r>
              <a:rPr lang="ru-RU" dirty="0" smtClean="0"/>
              <a:t> (МГЮА)</a:t>
            </a:r>
          </a:p>
          <a:p>
            <a:pPr algn="r"/>
            <a:r>
              <a:rPr lang="ru-RU" dirty="0" smtClean="0"/>
              <a:t>Сергей Александрович </a:t>
            </a:r>
            <a:r>
              <a:rPr lang="ru-RU" dirty="0" smtClean="0"/>
              <a:t>Фомин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0851"/>
            <a:ext cx="1659467" cy="16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Продажа ОНС </a:t>
            </a:r>
            <a:r>
              <a:rPr lang="ru-RU" b="1" dirty="0"/>
              <a:t>в </a:t>
            </a:r>
            <a:r>
              <a:rPr lang="ru-RU" b="1" dirty="0" smtClean="0"/>
              <a:t>процедуре банкротства</a:t>
            </a:r>
            <a:br>
              <a:rPr lang="ru-RU" b="1" dirty="0" smtClean="0"/>
            </a:br>
            <a:r>
              <a:rPr lang="ru-RU" dirty="0" smtClean="0"/>
              <a:t>Закон </a:t>
            </a:r>
            <a:r>
              <a:rPr lang="ru-RU" dirty="0"/>
              <a:t>о банкротстве </a:t>
            </a:r>
            <a:r>
              <a:rPr lang="en-US" dirty="0" smtClean="0"/>
              <a:t>VS</a:t>
            </a:r>
            <a:r>
              <a:rPr lang="ru-RU" dirty="0" smtClean="0"/>
              <a:t> ГК РФ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63521"/>
          </a:xfrm>
        </p:spPr>
        <p:txBody>
          <a:bodyPr/>
          <a:lstStyle/>
          <a:p>
            <a:r>
              <a:rPr lang="ru-RU" dirty="0" smtClean="0"/>
              <a:t>ст. 132 Закона о банкротстве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144684"/>
            <a:ext cx="5157787" cy="404497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постановление Арбитражного суда Волго-Вятского округа от 18.12.2020 № Ф01-15168/2020 по делу № А11-4520/2018 </a:t>
            </a:r>
            <a:r>
              <a:rPr lang="ru-RU" dirty="0" smtClean="0"/>
              <a:t>(«отказное» Определение ВС </a:t>
            </a:r>
            <a:r>
              <a:rPr lang="ru-RU" dirty="0"/>
              <a:t>РФ от 19.04.2021 № </a:t>
            </a:r>
            <a:r>
              <a:rPr lang="ru-RU" dirty="0" smtClean="0"/>
              <a:t>301-ЭС20-20105</a:t>
            </a:r>
          </a:p>
          <a:p>
            <a:r>
              <a:rPr lang="ru-RU" dirty="0"/>
              <a:t> </a:t>
            </a:r>
            <a:r>
              <a:rPr lang="ru-RU" dirty="0" smtClean="0"/>
              <a:t>постановление</a:t>
            </a:r>
            <a:r>
              <a:rPr lang="ru-RU" dirty="0"/>
              <a:t> Арбитражного суда Северо-Кавказского округа от 15.01.2021 № Ф08-9732/2020 по делу № А53-35707/2017, </a:t>
            </a:r>
            <a:r>
              <a:rPr lang="ru-RU" dirty="0" smtClean="0"/>
              <a:t>постановление </a:t>
            </a:r>
            <a:r>
              <a:rPr lang="ru-RU" dirty="0"/>
              <a:t>Арбитражного суда Поволжского округа от 24.07.2020 № Ф06-50798/2019 по делу № А65-6225/2019.</a:t>
            </a:r>
          </a:p>
          <a:p>
            <a:pPr marL="0" indent="0">
              <a:buNone/>
            </a:pPr>
            <a:r>
              <a:rPr lang="ru-RU" dirty="0"/>
              <a:t>суд пришел к выводу о приоритете норм Закона о банкротстве над </a:t>
            </a:r>
            <a:r>
              <a:rPr lang="ru-RU" dirty="0" smtClean="0"/>
              <a:t>порядком продажи, </a:t>
            </a:r>
            <a:r>
              <a:rPr lang="ru-RU" dirty="0"/>
              <a:t>предусмотренным статьей 239.1 ГК РФ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63521"/>
          </a:xfrm>
        </p:spPr>
        <p:txBody>
          <a:bodyPr>
            <a:normAutofit/>
          </a:bodyPr>
          <a:lstStyle/>
          <a:p>
            <a:r>
              <a:rPr lang="ru-RU" dirty="0"/>
              <a:t>с</a:t>
            </a:r>
            <a:r>
              <a:rPr lang="ru-RU" dirty="0" smtClean="0"/>
              <a:t>т. </a:t>
            </a:r>
            <a:r>
              <a:rPr lang="ru-RU" dirty="0"/>
              <a:t>239.1 ГК </a:t>
            </a:r>
            <a:r>
              <a:rPr lang="ru-RU" dirty="0" smtClean="0"/>
              <a:t>РФ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144684"/>
            <a:ext cx="5183188" cy="404497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постановление</a:t>
            </a:r>
            <a:r>
              <a:rPr lang="ru-RU" dirty="0"/>
              <a:t> </a:t>
            </a:r>
            <a:r>
              <a:rPr lang="ru-RU" dirty="0" smtClean="0"/>
              <a:t>Арбитражного </a:t>
            </a:r>
            <a:r>
              <a:rPr lang="ru-RU" dirty="0"/>
              <a:t>суд </a:t>
            </a:r>
            <a:r>
              <a:rPr lang="ru-RU" dirty="0" smtClean="0"/>
              <a:t>а Уральского </a:t>
            </a:r>
            <a:r>
              <a:rPr lang="ru-RU" dirty="0"/>
              <a:t>округа в </a:t>
            </a:r>
            <a:r>
              <a:rPr lang="ru-RU" dirty="0" smtClean="0"/>
              <a:t>от </a:t>
            </a:r>
            <a:r>
              <a:rPr lang="ru-RU" dirty="0"/>
              <a:t>01.02.2021 № Ф09-8546/20 по делу № А76-51687/2019 </a:t>
            </a:r>
            <a:endParaRPr lang="ru-RU" dirty="0" smtClean="0"/>
          </a:p>
          <a:p>
            <a:r>
              <a:rPr lang="ru-RU" dirty="0" smtClean="0"/>
              <a:t>Постановление Арбитражного суда </a:t>
            </a:r>
            <a:r>
              <a:rPr lang="ru-RU" dirty="0"/>
              <a:t>Западно-Сибирского округа </a:t>
            </a:r>
            <a:r>
              <a:rPr lang="ru-RU" dirty="0"/>
              <a:t> от 18.03.2022 № Ф04-7376/2019 по делу № А75-17376/2018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Удовлетворено требование </a:t>
            </a:r>
            <a:r>
              <a:rPr lang="ru-RU" dirty="0"/>
              <a:t>муниципального образования об изъятии объекта незавершенного строительства для целей продажи его с </a:t>
            </a:r>
            <a:r>
              <a:rPr lang="ru-RU" dirty="0" smtClean="0"/>
              <a:t>торгов по правилам </a:t>
            </a:r>
            <a:r>
              <a:rPr lang="ru-RU" dirty="0" err="1" smtClean="0"/>
              <a:t>ст</a:t>
            </a:r>
            <a:r>
              <a:rPr lang="ru-RU" dirty="0" smtClean="0"/>
              <a:t> 239.1 ГК РФ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Залоговый </a:t>
            </a:r>
            <a:r>
              <a:rPr lang="ru-RU" dirty="0"/>
              <a:t>кредитор, оставивший за собой в ходе торгов по банкротству заложенный </a:t>
            </a:r>
            <a:r>
              <a:rPr lang="ru-RU" dirty="0" smtClean="0"/>
              <a:t>ОНС, </a:t>
            </a:r>
            <a:r>
              <a:rPr lang="ru-RU" dirty="0"/>
              <a:t>не имеет права на продление аренды для завершения </a:t>
            </a:r>
            <a:r>
              <a:rPr lang="ru-RU" dirty="0" smtClean="0"/>
              <a:t>строительства.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00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 на выкуп земельного участка под объектом ОНС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825625"/>
            <a:ext cx="95250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Выкуп земельного участка, на котором расположен </a:t>
            </a:r>
            <a:r>
              <a:rPr lang="ru-RU" dirty="0" smtClean="0"/>
              <a:t>ОНС, </a:t>
            </a:r>
            <a:r>
              <a:rPr lang="ru-RU" dirty="0"/>
              <a:t>возможен в случаях, прямо предусмотренных законом, в </a:t>
            </a:r>
            <a:r>
              <a:rPr lang="ru-RU" dirty="0" smtClean="0"/>
              <a:t>частности, при: </a:t>
            </a:r>
          </a:p>
          <a:p>
            <a:r>
              <a:rPr lang="ru-RU" dirty="0" smtClean="0"/>
              <a:t>приватизации </a:t>
            </a:r>
            <a:r>
              <a:rPr lang="ru-RU" dirty="0"/>
              <a:t>данного объекта на основании п. 3 ст. 28 Федерального закона от 21.12.2001 N 178-ФЗ, </a:t>
            </a:r>
            <a:endParaRPr lang="ru-RU" dirty="0" smtClean="0"/>
          </a:p>
          <a:p>
            <a:r>
              <a:rPr lang="ru-RU" dirty="0" smtClean="0"/>
              <a:t>переоформлении </a:t>
            </a:r>
            <a:r>
              <a:rPr lang="ru-RU" dirty="0"/>
              <a:t>права постоянного (бессрочного) пользования земельными участками в соответствии с п. 2 ст. 3 Федерального закона от 25.10.2001 N 137-ФЗ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dirty="0"/>
              <a:t>Определение Судебной коллегии по административным делам Верховного Суда РФ от 24.02.2016 N </a:t>
            </a:r>
            <a:r>
              <a:rPr lang="ru-RU" i="1" dirty="0" smtClean="0"/>
              <a:t>19-КГ15-48</a:t>
            </a:r>
          </a:p>
          <a:p>
            <a:pPr marL="0" lvl="0" indent="0" algn="just">
              <a:buNone/>
            </a:pPr>
            <a:r>
              <a:rPr lang="ru-RU" b="1" dirty="0"/>
              <a:t>Положения закона о приватизации в отношении земельных участков распространяются как на лиц, приватизировавших объекты недвижимости, так и лиц, которые приобрели данное имущество в результате последующих сделок.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Определение Конституционного Суда РФ от 01.10.2009 N 1129-О-О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9744"/>
            <a:ext cx="1658256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классификации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 субъектному </a:t>
            </a:r>
            <a:r>
              <a:rPr lang="ru-RU" dirty="0" smtClean="0"/>
              <a:t>составу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Проблемы собственника (продавца)</a:t>
            </a:r>
          </a:p>
          <a:p>
            <a:r>
              <a:rPr lang="ru-RU" dirty="0"/>
              <a:t>Проблемы для </a:t>
            </a:r>
            <a:r>
              <a:rPr lang="ru-RU" dirty="0" smtClean="0"/>
              <a:t>приобретателя</a:t>
            </a:r>
          </a:p>
          <a:p>
            <a:r>
              <a:rPr lang="ru-RU" dirty="0" smtClean="0"/>
              <a:t>Особые категории субъектов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90688"/>
            <a:ext cx="5183188" cy="823912"/>
          </a:xfrm>
        </p:spPr>
        <p:txBody>
          <a:bodyPr/>
          <a:lstStyle/>
          <a:p>
            <a:r>
              <a:rPr lang="ru-RU" dirty="0" smtClean="0"/>
              <a:t>По виду объекта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Жилая </a:t>
            </a:r>
            <a:r>
              <a:rPr lang="ru-RU" dirty="0" smtClean="0"/>
              <a:t>недвижимость (квартиры/индивидуальные жилые </a:t>
            </a:r>
            <a:r>
              <a:rPr lang="ru-RU" dirty="0" smtClean="0"/>
              <a:t>дома)</a:t>
            </a:r>
            <a:endParaRPr lang="ru-RU" dirty="0" smtClean="0"/>
          </a:p>
          <a:p>
            <a:r>
              <a:rPr lang="ru-RU" dirty="0" smtClean="0"/>
              <a:t>Коммерческая </a:t>
            </a:r>
            <a:r>
              <a:rPr lang="ru-RU" dirty="0" smtClean="0"/>
              <a:t>недвижимость</a:t>
            </a:r>
          </a:p>
          <a:p>
            <a:pPr marL="0" indent="0">
              <a:buNone/>
            </a:pPr>
            <a:r>
              <a:rPr lang="ru-RU" b="1" dirty="0" smtClean="0"/>
              <a:t>По типу </a:t>
            </a:r>
            <a:r>
              <a:rPr lang="ru-RU" b="1" dirty="0" smtClean="0"/>
              <a:t>инвестирования</a:t>
            </a:r>
            <a:r>
              <a:rPr lang="ru-RU" b="1" dirty="0" smtClean="0"/>
              <a:t>:</a:t>
            </a:r>
          </a:p>
          <a:p>
            <a:r>
              <a:rPr lang="en-US" dirty="0" smtClean="0"/>
              <a:t>Greenfield</a:t>
            </a:r>
            <a:r>
              <a:rPr lang="ru-RU" dirty="0" smtClean="0"/>
              <a:t>/</a:t>
            </a:r>
            <a:r>
              <a:rPr lang="en-US" dirty="0" smtClean="0"/>
              <a:t>Brownfield</a:t>
            </a:r>
            <a:endParaRPr lang="ru-RU" dirty="0" smtClean="0"/>
          </a:p>
          <a:p>
            <a:r>
              <a:rPr lang="ru-RU" dirty="0" smtClean="0"/>
              <a:t>Личное/</a:t>
            </a:r>
            <a:r>
              <a:rPr lang="ru-RU" dirty="0"/>
              <a:t>К</a:t>
            </a:r>
            <a:r>
              <a:rPr lang="ru-RU" dirty="0" smtClean="0"/>
              <a:t>оммерческое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9744"/>
            <a:ext cx="1658256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Права на объект не оформлены и первоначальный собственник отсутствует</a:t>
            </a:r>
            <a:endParaRPr lang="ru-RU" sz="4000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Алгоритм действий</a:t>
            </a:r>
            <a:endParaRPr lang="ru-RU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56531" y="4060832"/>
            <a:ext cx="524301" cy="573074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Правовое обоснование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Пункт </a:t>
            </a:r>
            <a:r>
              <a:rPr lang="ru-RU" dirty="0"/>
              <a:t>62 Постановления Пленума Верховного Суда РФ N 10, Пленума ВАС РФ N 22 от 29.04.2010</a:t>
            </a:r>
            <a:endParaRPr lang="ru-RU" dirty="0">
              <a:hlinkClick r:id="rId3"/>
            </a:endParaRPr>
          </a:p>
          <a:p>
            <a:pPr marL="0" indent="0">
              <a:buNone/>
            </a:pPr>
            <a:r>
              <a:rPr lang="ru-RU" dirty="0"/>
              <a:t>При отсутствии наследников продавца либо при ликвидации продавца - юридического лица покупатель недвижимого имущества, которому оно было передано во исполнение договора купли-продажи, вправе обратиться за регистрацией перехода права собственности. Отказ государственного регистратора зарегистрировать переход права собственности в связи с тем, что заявление продавца отсутствует, может быть обжалован в суде по правилам гл. 25 ГПК РФ или гл. 24 АПК РФ.</a:t>
            </a:r>
            <a:endParaRPr lang="ru-RU" dirty="0">
              <a:hlinkClick r:id="rId4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Право </a:t>
            </a:r>
            <a:r>
              <a:rPr lang="ru-RU" dirty="0"/>
              <a:t>собственности на имущество, подлежащее государственной регистрации, в том числе право собственности на недвижимое имущество, переходит в случаях универсального правопреемства (ст. 58, 1110 ГК РФ) вне зависимости от осуществления соответствующей регистрации (п. 3 Постановления Пленума Верховного Суда РФ от 23.06.2015 N 25 "О применении судами некоторых положений раздела I части первой Гражданского кодекса Российской Федерации").</a:t>
            </a:r>
          </a:p>
          <a:p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348740" y="2581434"/>
            <a:ext cx="3934460" cy="89424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Направление документов на государственную регистрацию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348740" y="3745551"/>
            <a:ext cx="3934460" cy="997899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Отказ в государственной регистрации перехода права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348740" y="5058731"/>
            <a:ext cx="3934460" cy="1067433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Обжалование отказа 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2934049" y="3361090"/>
            <a:ext cx="484632" cy="551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969450" y="4648726"/>
            <a:ext cx="484632" cy="540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6260" y="0"/>
            <a:ext cx="1658256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Регистрация прав «до». История вопроса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4560" y="1825625"/>
            <a:ext cx="915924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До </a:t>
            </a:r>
            <a:r>
              <a:rPr lang="ru-RU" dirty="0"/>
              <a:t>начала процедур банкротства, если жилой дом не завершен строительством, суды общей юрисдикции вправе признать право на квартиру как долю в не завершенном строительством жилом доме </a:t>
            </a:r>
            <a:r>
              <a:rPr lang="ru-RU" dirty="0" smtClean="0"/>
              <a:t>(см. Определение </a:t>
            </a:r>
            <a:r>
              <a:rPr lang="ru-RU" dirty="0"/>
              <a:t>Верховного Суда РФ от 19.06.2012 N 5-В12-11, Определение Верховного Суда РФ от 10.04.2012 N 5-В12-10, Определение Верховного Суда РФ от 13.03.2012 N 46-В11-34, Определение Верховного Суда РФ от 13.12.2011 N 46-В11-28, Определение Верховного Суда Российской Федерации от 14 декабря 2010 г. N </a:t>
            </a:r>
            <a:r>
              <a:rPr lang="ru-RU" dirty="0" smtClean="0"/>
              <a:t>4-В10-34).</a:t>
            </a:r>
            <a:endParaRPr lang="ru-RU" dirty="0"/>
          </a:p>
          <a:p>
            <a:r>
              <a:rPr lang="ru-RU" dirty="0"/>
              <a:t>Момент перехода компетенции от суда общей юрисдикции к арбитражному суду при банкротстве застройщика определен следующим образом: иски, поданные до момента введения процедур, подлежат рассмотрению судами общей </a:t>
            </a:r>
            <a:r>
              <a:rPr lang="ru-RU" dirty="0" smtClean="0"/>
              <a:t>юрисдикции, </a:t>
            </a:r>
            <a:r>
              <a:rPr lang="ru-RU" dirty="0"/>
              <a:t>иски, поданные после введения процедуры банкротства застройщика, подлежат рассмотрению в </a:t>
            </a:r>
            <a:r>
              <a:rPr lang="ru-RU" dirty="0" smtClean="0"/>
              <a:t>деле </a:t>
            </a:r>
            <a:r>
              <a:rPr lang="ru-RU" dirty="0"/>
              <a:t>о </a:t>
            </a:r>
            <a:r>
              <a:rPr lang="ru-RU" dirty="0" smtClean="0"/>
              <a:t>банкротстве (Определение </a:t>
            </a:r>
            <a:r>
              <a:rPr lang="ru-RU" dirty="0"/>
              <a:t>Верховного Суда РФ от 14.05.2013 N 4-КГ13-4).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9744"/>
            <a:ext cx="1658256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7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Права на </a:t>
            </a:r>
            <a:r>
              <a:rPr lang="ru-RU" dirty="0"/>
              <a:t>объект при банкротстве застройщика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1052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 БАНКРОТСТВА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39788" y="2091690"/>
            <a:ext cx="5157787" cy="409797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Регистрация прав на ОНС (объект или доля, кадастровый учет, вопросы формирования конкурсной массы, завершении строительства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/>
              <a:t>При отсутствии у должника индивидуально-определенной вещи, которая подлежит передаче кредитору, кредитор не вправе требовать ее отобрания у должника и передачи в соответствии с условиями договора 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(</a:t>
            </a:r>
            <a:r>
              <a:rPr lang="ru-RU" i="1" dirty="0" err="1"/>
              <a:t>абз</a:t>
            </a:r>
            <a:r>
              <a:rPr lang="ru-RU" i="1" dirty="0"/>
              <a:t>. 3 п. 26 Постановления Пленума Верховного Суда РФ от 24.03.2016 N 7 </a:t>
            </a:r>
            <a:r>
              <a:rPr lang="ru-RU" i="1" dirty="0" smtClean="0"/>
              <a:t>«О </a:t>
            </a:r>
            <a:r>
              <a:rPr lang="ru-RU" i="1" dirty="0"/>
              <a:t>применении судами некоторых положений Гражданского кодекса Российской Федерации об ответственности за нарушение </a:t>
            </a:r>
            <a:r>
              <a:rPr lang="ru-RU" i="1" dirty="0" smtClean="0"/>
              <a:t>обязательств»).</a:t>
            </a:r>
            <a:endParaRPr lang="ru-RU" i="1" dirty="0">
              <a:hlinkClick r:id="rId2"/>
            </a:endParaRPr>
          </a:p>
          <a:p>
            <a:pPr marL="0" indent="0">
              <a:buNone/>
            </a:pPr>
            <a:r>
              <a:rPr lang="ru-RU" dirty="0" smtClean="0"/>
              <a:t>Поскольку </a:t>
            </a:r>
            <a:r>
              <a:rPr lang="ru-RU" dirty="0"/>
              <a:t>жилой дом не достроен, договором долевого участия не предусмотрено возникновение общей долевой собственности на не завершенное строительством здание, передать квартиру в недостроенном объекте недвижимости не представляется возможным. 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(Определение </a:t>
            </a:r>
            <a:r>
              <a:rPr lang="ru-RU" i="1" dirty="0"/>
              <a:t>Судебной коллегии по экономическим спорам Верховного Суда РФ от 05.09.2019 N 306-ЭС16-3099(4,5) по делу N А55-36158/2009).</a:t>
            </a:r>
            <a:endParaRPr lang="ru-RU" i="1" dirty="0">
              <a:hlinkClick r:id="rId3"/>
            </a:endParaRP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8" cy="913447"/>
          </a:xfrm>
        </p:spPr>
        <p:txBody>
          <a:bodyPr/>
          <a:lstStyle/>
          <a:p>
            <a:r>
              <a:rPr lang="ru-RU" dirty="0" smtClean="0"/>
              <a:t>ПОСЛЕ ВВЕДЕНИЯ ПРОЦЕДУРЫ</a:t>
            </a:r>
            <a:endParaRPr lang="ru-RU" dirty="0"/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172200" y="2091690"/>
            <a:ext cx="5183188" cy="4097973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/>
              <a:t>о </a:t>
            </a:r>
            <a:r>
              <a:rPr lang="ru-RU" sz="1900" dirty="0"/>
              <a:t>передаче жилого помещения, </a:t>
            </a:r>
            <a:r>
              <a:rPr lang="ru-RU" sz="1900" dirty="0" err="1"/>
              <a:t>машино</a:t>
            </a:r>
            <a:r>
              <a:rPr lang="ru-RU" sz="1900" dirty="0"/>
              <a:t>-места и нежилого </a:t>
            </a:r>
            <a:r>
              <a:rPr lang="ru-RU" sz="1900" dirty="0" smtClean="0"/>
              <a:t>помещения</a:t>
            </a:r>
            <a:r>
              <a:rPr lang="ru-RU" sz="2400" dirty="0">
                <a:solidFill>
                  <a:srgbClr val="FF0000"/>
                </a:solidFill>
              </a:rPr>
              <a:t>(!)</a:t>
            </a:r>
            <a:r>
              <a:rPr lang="ru-RU" sz="1900" dirty="0"/>
              <a:t> «дольщик </a:t>
            </a:r>
            <a:r>
              <a:rPr lang="ru-RU" sz="1900" dirty="0" err="1"/>
              <a:t>аппартаментов</a:t>
            </a:r>
            <a:r>
              <a:rPr lang="ru-RU" sz="1900" dirty="0"/>
              <a:t>» такого права лишен (Определение ВС РФ от 14 февраля 2019 г. № 308-ЭС18-15980, Определение ВС РФ от 19 февраля 2019 г. № 4-КГ18-92).</a:t>
            </a:r>
          </a:p>
          <a:p>
            <a:r>
              <a:rPr lang="ru-RU" sz="1900" dirty="0" smtClean="0"/>
              <a:t>денежное </a:t>
            </a:r>
            <a:r>
              <a:rPr lang="ru-RU" sz="1900" dirty="0"/>
              <a:t>требование, например о возврате уплаченных денежных средств (</a:t>
            </a:r>
            <a:r>
              <a:rPr lang="ru-RU" sz="1900" dirty="0" err="1"/>
              <a:t>пп</a:t>
            </a:r>
            <a:r>
              <a:rPr lang="ru-RU" sz="1900" dirty="0"/>
              <a:t>. 4 п. 1 ст. 201.1 </a:t>
            </a:r>
            <a:r>
              <a:rPr lang="ru-RU" sz="1900" dirty="0" smtClean="0"/>
              <a:t>Закона о банкротстве);</a:t>
            </a:r>
            <a:endParaRPr lang="ru-RU" sz="1900" dirty="0">
              <a:hlinkClick r:id="rId4"/>
            </a:endParaRPr>
          </a:p>
          <a:p>
            <a:r>
              <a:rPr lang="ru-RU" sz="1900" dirty="0"/>
              <a:t>о передаче жилого помещения, </a:t>
            </a:r>
            <a:r>
              <a:rPr lang="ru-RU" sz="1900" dirty="0" err="1"/>
              <a:t>машино</a:t>
            </a:r>
            <a:r>
              <a:rPr lang="ru-RU" sz="1900" dirty="0"/>
              <a:t>-места и нежилого помещения и денежное требование о возмещении убытков в виде реального ущерба (</a:t>
            </a:r>
            <a:r>
              <a:rPr lang="ru-RU" sz="1900" dirty="0" err="1"/>
              <a:t>пп</a:t>
            </a:r>
            <a:r>
              <a:rPr lang="ru-RU" sz="1900" dirty="0"/>
              <a:t>. 4 п. 1 ст. 201.1 </a:t>
            </a:r>
            <a:r>
              <a:rPr lang="ru-RU" sz="1900" dirty="0" smtClean="0"/>
              <a:t>Закона о </a:t>
            </a:r>
            <a:r>
              <a:rPr lang="ru-RU" sz="1900" dirty="0" smtClean="0"/>
              <a:t>банкротстве);</a:t>
            </a:r>
          </a:p>
          <a:p>
            <a:r>
              <a:rPr lang="ru-RU" sz="1900" dirty="0" smtClean="0"/>
              <a:t>Передача права ЖСК.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0859" y="32432"/>
            <a:ext cx="1658256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Передача права ЖСК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2" y="1428751"/>
            <a:ext cx="9275618" cy="4215592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Объект </a:t>
            </a:r>
            <a:r>
              <a:rPr lang="ru-RU" dirty="0"/>
              <a:t>незавершенного строительства, имеющийся у застройщика, и земельный участок могут быть переданы ЖСК конкурсным управляющим. Кооператив создается участниками строительства (п. 1 ст. 201.10 Закона о банкротстве).</a:t>
            </a:r>
            <a:endParaRPr lang="ru-RU" dirty="0">
              <a:hlinkClick r:id="rId2"/>
            </a:endParaRPr>
          </a:p>
          <a:p>
            <a:pPr marL="0" indent="0">
              <a:buNone/>
            </a:pPr>
            <a:r>
              <a:rPr lang="ru-RU" dirty="0"/>
              <a:t>Однако это возможно только при одновременном соблюдении </a:t>
            </a:r>
            <a:r>
              <a:rPr lang="ru-RU" dirty="0" smtClean="0"/>
              <a:t>условий (п</a:t>
            </a:r>
            <a:r>
              <a:rPr lang="ru-RU" dirty="0"/>
              <a:t>. 3 ст. </a:t>
            </a:r>
            <a:r>
              <a:rPr lang="ru-RU" dirty="0" smtClean="0"/>
              <a:t>201.10):</a:t>
            </a:r>
          </a:p>
          <a:p>
            <a:r>
              <a:rPr lang="ru-RU" dirty="0" smtClean="0"/>
              <a:t>участники </a:t>
            </a:r>
            <a:r>
              <a:rPr lang="ru-RU" dirty="0"/>
              <a:t>строительства приняли решение о создании ЖСК, который соответствует установленным требованиям;</a:t>
            </a:r>
            <a:endParaRPr lang="ru-RU" dirty="0">
              <a:hlinkClick r:id="rId3"/>
            </a:endParaRPr>
          </a:p>
          <a:p>
            <a:r>
              <a:rPr lang="ru-RU" dirty="0"/>
              <a:t>оставшегося имущества (после передачи объекта незавершенного строительства) достаточно для погашения текущих платежей и требований кредиторов первой и второй очереди либо на специальный банковский счет должника перечислены денежные средства на погашение требований этих кредиторов;</a:t>
            </a:r>
          </a:p>
          <a:p>
            <a:r>
              <a:rPr lang="ru-RU" dirty="0"/>
              <a:t>после завершения строительства жилых помещений, </a:t>
            </a:r>
            <a:r>
              <a:rPr lang="ru-RU" dirty="0" err="1"/>
              <a:t>машино</a:t>
            </a:r>
            <a:r>
              <a:rPr lang="ru-RU" dirty="0"/>
              <a:t>-мест, нежилых помещений должно быть достаточно для всех участников строительства, при этом не должно быть требований на одни и те же объекты;</a:t>
            </a:r>
          </a:p>
          <a:p>
            <a:r>
              <a:rPr lang="ru-RU" dirty="0"/>
              <a:t>объект незавершенного строительства должен принадлежать застройщику на праве собственности, а земельный участок, на котором он находится, - на праве собственности или на любом другом праве.</a:t>
            </a:r>
          </a:p>
          <a:p>
            <a:pPr marL="0" indent="0">
              <a:buNone/>
            </a:pPr>
            <a:r>
              <a:rPr lang="ru-RU" dirty="0"/>
              <a:t>Вопрос о передаче объекта незавершенного строительства ЖСК решается арбитражным судом. При его удовлетворении права застройщика на этот объект и земельный участок передаются ЖСК в качестве отступного по требованиям о передаче жилых помещений, </a:t>
            </a:r>
            <a:r>
              <a:rPr lang="ru-RU" dirty="0" err="1"/>
              <a:t>машино</a:t>
            </a:r>
            <a:r>
              <a:rPr lang="ru-RU" dirty="0"/>
              <a:t>-мест, нежилых помещений и денежных требований (п. п. 11, 14 ст. 201.10 Закона о банкротстве).</a:t>
            </a:r>
            <a:endParaRPr lang="ru-RU" dirty="0">
              <a:hlinkClick r:id="rId4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99744"/>
            <a:ext cx="1658256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ВКЛЮЧЕНИЕ В РЕЕСТР ТРЕБОВАНИЙ</a:t>
            </a:r>
            <a:br>
              <a:rPr lang="ru-RU" dirty="0"/>
            </a:br>
            <a:r>
              <a:rPr lang="ru-RU" dirty="0"/>
              <a:t>для участников долевого </a:t>
            </a:r>
            <a:r>
              <a:rPr lang="ru-RU" dirty="0" smtClean="0"/>
              <a:t>строительства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4684" y="1757190"/>
            <a:ext cx="9300556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1)</a:t>
            </a:r>
            <a:r>
              <a:rPr lang="ru-RU" dirty="0"/>
              <a:t> реестр требований о передаче жилых помещений. Туда включаются соответственно требования о передаче жилых помещений.</a:t>
            </a:r>
          </a:p>
          <a:p>
            <a:pPr marL="0" indent="0">
              <a:buNone/>
            </a:pPr>
            <a:r>
              <a:rPr lang="ru-RU" dirty="0" smtClean="0"/>
              <a:t>	(!) касается </a:t>
            </a:r>
            <a:r>
              <a:rPr lang="ru-RU" dirty="0"/>
              <a:t>только:</a:t>
            </a:r>
          </a:p>
          <a:p>
            <a:pPr lvl="0"/>
            <a:r>
              <a:rPr lang="ru-RU" dirty="0"/>
              <a:t>квартир (комнат), нежилого помещения или </a:t>
            </a:r>
            <a:r>
              <a:rPr lang="ru-RU" dirty="0" err="1"/>
              <a:t>машино</a:t>
            </a:r>
            <a:r>
              <a:rPr lang="ru-RU" dirty="0"/>
              <a:t>-места в многоквартирном доме;</a:t>
            </a:r>
          </a:p>
          <a:p>
            <a:pPr lvl="0"/>
            <a:r>
              <a:rPr lang="ru-RU" dirty="0"/>
              <a:t>жилого помещения (части жилого дома) в жилом доме блокированной </a:t>
            </a:r>
            <a:r>
              <a:rPr lang="ru-RU" dirty="0" smtClean="0"/>
              <a:t>застройки, состоящем из трех и более блоков </a:t>
            </a:r>
          </a:p>
          <a:p>
            <a:pPr marL="0" lvl="0" indent="0">
              <a:buNone/>
            </a:pPr>
            <a:r>
              <a:rPr lang="ru-RU" dirty="0" smtClean="0"/>
              <a:t>	(!) Не </a:t>
            </a:r>
            <a:r>
              <a:rPr lang="ru-RU" dirty="0"/>
              <a:t>относятся к требованиям о передаче жилого помещения требования о передаче индивидуальных жилых домов (Определение Конституционного Суда РФ от </a:t>
            </a:r>
            <a:r>
              <a:rPr lang="ru-RU" dirty="0" smtClean="0"/>
              <a:t>24.09.2012 № </a:t>
            </a:r>
            <a:r>
              <a:rPr lang="ru-RU" dirty="0"/>
              <a:t>1823-О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 Реестр денежных </a:t>
            </a:r>
            <a:r>
              <a:rPr lang="ru-RU" dirty="0"/>
              <a:t>требование участника строительства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возникает </a:t>
            </a:r>
            <a:r>
              <a:rPr lang="ru-RU" dirty="0"/>
              <a:t>в связи с его отказом от исполнения заключенного ДДУ, в частности, в связи с открытием конкурсного производства, иным прекращением договора, а также в связи с его недействительностью (</a:t>
            </a:r>
            <a:r>
              <a:rPr lang="ru-RU" dirty="0" err="1"/>
              <a:t>незаключенностью</a:t>
            </a:r>
            <a:r>
              <a:rPr lang="ru-RU" dirty="0"/>
              <a:t>).</a:t>
            </a:r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9744"/>
            <a:ext cx="1658256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8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Может</a:t>
            </a:r>
            <a:r>
              <a:rPr lang="ru-RU" dirty="0"/>
              <a:t> ли гражданин, отказавшийся от ДДУ, получить квартиру?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0072" y="1825625"/>
            <a:ext cx="8693727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ДА.</a:t>
            </a:r>
            <a:r>
              <a:rPr lang="ru-RU" dirty="0" smtClean="0"/>
              <a:t> В качестве отступного, при условии:</a:t>
            </a:r>
          </a:p>
          <a:p>
            <a:pPr lvl="0"/>
            <a:r>
              <a:rPr lang="ru-RU" dirty="0" smtClean="0"/>
              <a:t>предмет </a:t>
            </a:r>
            <a:r>
              <a:rPr lang="ru-RU" dirty="0"/>
              <a:t>договора не отчужден иному лицу, у гражданина сохраняется залоговый приоритет;</a:t>
            </a:r>
          </a:p>
          <a:p>
            <a:pPr lvl="0"/>
            <a:r>
              <a:rPr lang="ru-RU" dirty="0"/>
              <a:t>передача обремененного залогом помещения в счет погашения денежного требования гражданина более целесообразна и выгодна для застройщика-должника, чем реализация этого помещения с последующей выплатой гражданину денежных средств;</a:t>
            </a:r>
          </a:p>
          <a:p>
            <a:pPr lvl="0"/>
            <a:r>
              <a:rPr lang="ru-RU" dirty="0"/>
              <a:t>гражданин готов внести в конкурсную массу иные «залоговые квоты», предусмотренные ст. 201.14 Закона о банкротстве (при наличии), суду представлен расчет сумм;</a:t>
            </a:r>
          </a:p>
          <a:p>
            <a:pPr lvl="0"/>
            <a:r>
              <a:rPr lang="ru-RU" dirty="0"/>
              <a:t>передача помещения не нарушает существенным образом права иных лиц, отсутствуют возражения со стороны собрания участников строительства.</a:t>
            </a:r>
          </a:p>
          <a:p>
            <a:pPr marL="0" indent="0">
              <a:buNone/>
            </a:pPr>
            <a:r>
              <a:rPr lang="ru-RU" i="1" dirty="0" smtClean="0"/>
              <a:t>Определение </a:t>
            </a:r>
            <a:r>
              <a:rPr lang="ru-RU" i="1" dirty="0"/>
              <a:t>ВС от 04.10.2021 по делу № А65-24332/2017</a:t>
            </a:r>
            <a:endParaRPr lang="ru-RU" i="1" dirty="0"/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" y="5199744"/>
            <a:ext cx="1658256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82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Инвесторы </a:t>
            </a:r>
            <a:r>
              <a:rPr lang="en-US" dirty="0" smtClean="0"/>
              <a:t>VS </a:t>
            </a:r>
            <a:r>
              <a:rPr lang="ru-RU" dirty="0" smtClean="0"/>
              <a:t>Социальные дольщики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462" y="1825625"/>
            <a:ext cx="81783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Определение СК по экономическим спорам Верховного Суда РФ от 22 августа 2022 г. N 305-ЭС22-7163 по делу N А41-34210/2020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Суд </a:t>
            </a:r>
            <a:r>
              <a:rPr lang="ru-RU" dirty="0"/>
              <a:t>отменил решения по делу о несостоятельности (банкротстве), поскольку судами не был проверен факт осуществления кредитором оплаты по договору долевого участия в строительстве, а также судами не были установлены цели приобретения всех квартир участником </a:t>
            </a:r>
            <a:r>
              <a:rPr lang="ru-RU" dirty="0" smtClean="0"/>
              <a:t>строительства</a:t>
            </a:r>
          </a:p>
          <a:p>
            <a:pPr marL="0" indent="0">
              <a:buNone/>
            </a:pPr>
            <a:r>
              <a:rPr lang="ru-RU" dirty="0" smtClean="0"/>
              <a:t>Инвесторы – только в четвертую очередь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" y="5199744"/>
            <a:ext cx="1658256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77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1484</Words>
  <Application>Microsoft Office PowerPoint</Application>
  <PresentationFormat>Широкоэкранный</PresentationFormat>
  <Paragraphs>88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РЕАЛЬНЫЕ ПРОБЛЕМЫ ПЕРЕДАЧИ ОБЪЕКТОВ НЕЗАВЕРШЕННОГО СТРОИТЕЛЬСТВА В ПРОЦЕДУРЕ БАНКРОТСВА </vt:lpstr>
      <vt:lpstr>Элементы классификации</vt:lpstr>
      <vt:lpstr>Права на объект не оформлены и первоначальный собственник отсутствует</vt:lpstr>
      <vt:lpstr>Регистрация прав «до». История вопроса</vt:lpstr>
      <vt:lpstr>Права на объект при банкротстве застройщика</vt:lpstr>
      <vt:lpstr>Передача права ЖСК </vt:lpstr>
      <vt:lpstr>ВКЛЮЧЕНИЕ В РЕЕСТР ТРЕБОВАНИЙ для участников долевого строительства</vt:lpstr>
      <vt:lpstr>  Может ли гражданин, отказавшийся от ДДУ, получить квартиру?   </vt:lpstr>
      <vt:lpstr>Инвесторы VS Социальные дольщики</vt:lpstr>
      <vt:lpstr>  Продажа ОНС в процедуре банкротства Закон о банкротстве VS ГК РФ  </vt:lpstr>
      <vt:lpstr>Право на выкуп земельного участка под объектом ОНС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Стратегические единицы ИБП</dc:title>
  <dc:creator>Сергей Фомин</dc:creator>
  <cp:lastModifiedBy>Фомин Сергей Александрович</cp:lastModifiedBy>
  <cp:revision>52</cp:revision>
  <cp:lastPrinted>2021-01-21T09:41:23Z</cp:lastPrinted>
  <dcterms:created xsi:type="dcterms:W3CDTF">2020-08-25T12:13:43Z</dcterms:created>
  <dcterms:modified xsi:type="dcterms:W3CDTF">2022-10-08T18:06:55Z</dcterms:modified>
</cp:coreProperties>
</file>